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79" r:id="rId3"/>
    <p:sldId id="280" r:id="rId4"/>
    <p:sldId id="296" r:id="rId5"/>
    <p:sldId id="272" r:id="rId6"/>
    <p:sldId id="281" r:id="rId7"/>
    <p:sldId id="278" r:id="rId8"/>
    <p:sldId id="294" r:id="rId9"/>
    <p:sldId id="268" r:id="rId10"/>
    <p:sldId id="271" r:id="rId11"/>
    <p:sldId id="269" r:id="rId12"/>
    <p:sldId id="270" r:id="rId13"/>
    <p:sldId id="300" r:id="rId14"/>
    <p:sldId id="273" r:id="rId15"/>
    <p:sldId id="288" r:id="rId16"/>
    <p:sldId id="289" r:id="rId17"/>
    <p:sldId id="290" r:id="rId18"/>
    <p:sldId id="291" r:id="rId19"/>
    <p:sldId id="292" r:id="rId20"/>
    <p:sldId id="274" r:id="rId21"/>
    <p:sldId id="275" r:id="rId22"/>
    <p:sldId id="284" r:id="rId23"/>
    <p:sldId id="285" r:id="rId24"/>
    <p:sldId id="286" r:id="rId25"/>
    <p:sldId id="283" r:id="rId26"/>
    <p:sldId id="293" r:id="rId27"/>
    <p:sldId id="299" r:id="rId28"/>
    <p:sldId id="259" r:id="rId29"/>
    <p:sldId id="260" r:id="rId30"/>
    <p:sldId id="301" r:id="rId31"/>
    <p:sldId id="277" r:id="rId32"/>
    <p:sldId id="261" r:id="rId33"/>
    <p:sldId id="262" r:id="rId34"/>
    <p:sldId id="302" r:id="rId35"/>
    <p:sldId id="263" r:id="rId36"/>
    <p:sldId id="303" r:id="rId37"/>
    <p:sldId id="264" r:id="rId38"/>
    <p:sldId id="266" r:id="rId39"/>
    <p:sldId id="304" r:id="rId40"/>
    <p:sldId id="267" r:id="rId41"/>
    <p:sldId id="29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39:23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22597 16669 0,'25'0'125,"0"0"-94,272 0 141,-272 0-156,0 0 15,0 0 0,0 0-15,-1 0 0,1 0 15,0 0-15,0 0-1,0 0 1,24 0-1,-24 0 1,0 0 15,0 0-15,-1 0 31,1 0-32,0 0-15,0 0 32,0 0-17,-1 0-15,1 0 16,0 0 0,25 0-1,24 0 1,-49 0 15,0 0-15,-1 0-1,1 0 32,0 0-16,0 0-15,0 0 31,-1 0-16,1 0-31,0 0 16,0 0 15,25 0-15,-26 0-1,1 0 17,0 0-17,0 0 32,0 0 0,-1 0 0,1 0-16,0 0 16,0 0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39:26.8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23192 12204 0,'25'0'109,"25"0"-93,-1 0 0,51 25-16,-26-25 15,-24 0 1,-1 0-1,50 0 1,-74 0 15,0 0-15,49 0 0,-24 0-1,0 0 1,49 0-1,-49 0 1,-26 25 0,26-25-1,0 0 1,-26 0 15,1 0-15,0 0 15,0 0-31,0 0 31,-1 0-15,1 0 0,0 0 15,25 0-16,-26 0 1,26 0 0,-25 0-1,0 0 1,-1 0 0,1 0 15,0 0-16,0 0 1,0 0 15,-1 0 32,1 0-1,0 0 173,0 0-95,0 0-46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39:43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7665 8806 0,'0'0'0,"24"0"265,1 0-249,25 0 0,-25 0-1,24 0-15,-24 0 32,0 0-17,0 0 1,-1 0-1,1 0 17,0 0-32,0 0 15,0 0 1,0 0 0,-1 0-1,76 0 1,-76 0-1,1 0 1,25 0-16,-25 0 16,-1 24 15,1-24-15,0 0-1,25 0 16,-26 0-15,1 0 15,0 0-15,0 0 0,74 0-1,-25 0 1,-49 0-1,0 0 1,25 25-16,-26-25 16,1 0 15,0 0-15,0 0-1,0 0 16,-1 0-15,1 0 0,0 0 15,0 0-31,25 0 31,-26 0-15,26 0-1,-25 0 1,0 25 15,24-25-15,-24 0 0,0 0-1,0 0 1,-1 25-1,26-25 1,-25 0 15,0 0-15,-1 0 0,1 0-1,0 0 1,0 0-16,0 0 15,24 0 1,1 0 0,-25 0-1,-1 0 1,1 0 0,0 0 15,0 0 16,0 0-47,24 0 78,-24 0-63,0 0 1,0 0 15,-1 0 16,26 0-31,0 0 15,-25 0-15,-1 0-1,1 0 17,0 0-32,0 0 31,0 0 0,-1-25 16,1 25-31,0 0 46,0 0-15,0 0 0,-1 0-32,1 0 1,0 0 0,0 0-1,0 0 1,-1 0 0,1 0 15,0 0-16,0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41:34.3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9079 7169 0,'24'0'312,"1"0"-296,25 0 0,-25 0-1,24 0-15,1 0 16,-25 0 0,24 0-1,-24 0 1,49 0-1,-24 0 1,-25 0 0,49 0-1,1 0 1,-51 0 0,51 0 15,-26 0-16,-24 0 1,0 0-16,0 0 16,0 0-1,-1 0 1,1 0 0,0 0-1,0 0 1,0 0-1,24 0 1,26 0 0,-26 0-1,1 0 1,74 0 0,-74 0 15,-26 0-16,51 0 1,-26 0 0,-24 0-1,0 0-15,25 0 16,-1 0 0,-24 0-16,0 0 15,0 0 1,24 0-1,1 0 1,-1 0 0,-24 0 15,0 0-15,0 0 30,0 0-46,-1 0 16,1 0 15,0 0 1,0 0 311,0 0-327,24 0 15,1 0-15,0 0-1,49 0 1,-74 0 0,24 0-1,1 0 1,-1 0 0,1 0-1,24 0 1,-24 0-1,0 0 1,-1 0 0,26 0-16,-51 0 15,1 0 1,0 0 0,0 0-1,0 0 1,-1 0-1,1 0 1,0 0 0,25 0-1,-50 24 1,49-24 0,51 0-1,-51 0 1,1 0-1,49 0 1,-49 0 0,-26 0 15,26 0-15,-25 0-1,0 0 16,-1 0 1,1 0-1,0 0-15,0 0 15,0 0-16,-1 0-15,26 0 16,-25 0 0,24 0 15,-24 0-15,0 0-1,0 0 1,0 0 31,-1 0-16,1 0 16,0 0 0,0 0 31,0 0 16,0 0-48,-25-24-14,24 24 15,1 0-1,0 0 17,0-25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8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6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3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4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7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6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50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7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08B-E49E-46C0-B983-0696882E6653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8.png"/><Relationship Id="rId7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1098" y="4009254"/>
            <a:ext cx="9144000" cy="2387600"/>
          </a:xfrm>
        </p:spPr>
        <p:txBody>
          <a:bodyPr/>
          <a:lstStyle/>
          <a:p>
            <a:r>
              <a:rPr lang="en-US" dirty="0" smtClean="0"/>
              <a:t>US ELECTION CANDIDATE PREDICT &amp; </a:t>
            </a:r>
            <a:r>
              <a:rPr lang="id-ID" dirty="0" smtClean="0"/>
              <a:t>ANALYSIS</a:t>
            </a:r>
            <a:endParaRPr lang="en-US" dirty="0"/>
          </a:p>
        </p:txBody>
      </p:sp>
      <p:pic>
        <p:nvPicPr>
          <p:cNvPr id="1028" name="Picture 4" descr="https://www.leap2040.eu/wp-content/uploads/2016/10/usa-elections-62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0" y="366713"/>
            <a:ext cx="7115488" cy="378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663"/>
          </a:xfrm>
        </p:spPr>
        <p:txBody>
          <a:bodyPr/>
          <a:lstStyle/>
          <a:p>
            <a:r>
              <a:rPr lang="id-ID" dirty="0" smtClean="0"/>
              <a:t>Top votes </a:t>
            </a:r>
            <a:r>
              <a:rPr lang="en-US" dirty="0" smtClean="0"/>
              <a:t>Democrat</a:t>
            </a:r>
            <a:r>
              <a:rPr lang="id-ID" dirty="0" smtClean="0"/>
              <a:t> candidates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1196788"/>
            <a:ext cx="7104017" cy="42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4" y="5982789"/>
            <a:ext cx="6753463" cy="2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5583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The votes of all </a:t>
            </a:r>
            <a:r>
              <a:rPr lang="id-ID" dirty="0" smtClean="0"/>
              <a:t>R</a:t>
            </a:r>
            <a:r>
              <a:rPr lang="en-US" dirty="0" err="1" smtClean="0"/>
              <a:t>epublican</a:t>
            </a:r>
            <a:r>
              <a:rPr lang="en-US" dirty="0" smtClean="0"/>
              <a:t> </a:t>
            </a:r>
            <a:r>
              <a:rPr lang="en-US" dirty="0"/>
              <a:t>candidates </a:t>
            </a:r>
            <a:r>
              <a:rPr lang="en-US" dirty="0" smtClean="0"/>
              <a:t>in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each</a:t>
            </a:r>
            <a:r>
              <a:rPr lang="en-US" dirty="0" smtClean="0"/>
              <a:t> </a:t>
            </a:r>
            <a:r>
              <a:rPr lang="en-US" dirty="0"/>
              <a:t>states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05" y="1358538"/>
            <a:ext cx="10576826" cy="4748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53399" y="2965269"/>
            <a:ext cx="3877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Background Ted Cruz yang </a:t>
            </a:r>
            <a:r>
              <a:rPr lang="en-US" dirty="0" err="1" smtClean="0"/>
              <a:t>merupakan</a:t>
            </a:r>
            <a:r>
              <a:rPr lang="en-US" dirty="0" smtClean="0"/>
              <a:t> senator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Texas, 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r>
              <a:rPr lang="en-US" dirty="0" err="1" smtClean="0"/>
              <a:t>telak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John Kasich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di Ohio </a:t>
            </a:r>
            <a:r>
              <a:rPr lang="en-US" dirty="0" err="1" smtClean="0"/>
              <a:t>dibanding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</a:t>
            </a:r>
            <a:r>
              <a:rPr lang="en-US" dirty="0" err="1" smtClean="0"/>
              <a:t>terkuat</a:t>
            </a:r>
            <a:r>
              <a:rPr lang="en-US" dirty="0" smtClean="0"/>
              <a:t>  lain </a:t>
            </a:r>
            <a:r>
              <a:rPr lang="en-US" dirty="0" err="1" smtClean="0"/>
              <a:t>dikarenakan</a:t>
            </a:r>
            <a:r>
              <a:rPr lang="en-US" dirty="0" smtClean="0"/>
              <a:t>  </a:t>
            </a:r>
            <a:r>
              <a:rPr lang="en-US" dirty="0" err="1" smtClean="0"/>
              <a:t>ia</a:t>
            </a:r>
            <a:r>
              <a:rPr lang="en-US" dirty="0" smtClean="0"/>
              <a:t> yang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menjabat</a:t>
            </a:r>
            <a:r>
              <a:rPr lang="en-US" dirty="0" smtClean="0"/>
              <a:t> </a:t>
            </a:r>
            <a:r>
              <a:rPr lang="en-US" dirty="0" err="1" smtClean="0"/>
              <a:t>Gubernur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Ohio.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401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The votes of all </a:t>
            </a:r>
            <a:r>
              <a:rPr lang="id-ID" dirty="0" smtClean="0"/>
              <a:t>Democrat</a:t>
            </a:r>
            <a:r>
              <a:rPr lang="en-US" dirty="0" smtClean="0"/>
              <a:t> </a:t>
            </a:r>
            <a:r>
              <a:rPr lang="en-US" dirty="0"/>
              <a:t>candidates in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each</a:t>
            </a:r>
            <a:r>
              <a:rPr lang="en-US" dirty="0" smtClean="0"/>
              <a:t> </a:t>
            </a:r>
            <a:r>
              <a:rPr lang="en-US" dirty="0"/>
              <a:t>states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3669"/>
            <a:ext cx="9946814" cy="47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2350680"/>
            <a:ext cx="10515600" cy="2090691"/>
          </a:xfrm>
        </p:spPr>
        <p:txBody>
          <a:bodyPr>
            <a:normAutofit/>
          </a:bodyPr>
          <a:lstStyle/>
          <a:p>
            <a:pPr algn="ctr"/>
            <a:r>
              <a:rPr lang="id-ID" dirty="0" smtClean="0"/>
              <a:t>C</a:t>
            </a:r>
            <a:r>
              <a:rPr lang="en-US" dirty="0" err="1" smtClean="0"/>
              <a:t>andidate</a:t>
            </a:r>
            <a:r>
              <a:rPr lang="en-US" dirty="0" smtClean="0"/>
              <a:t> </a:t>
            </a:r>
            <a:r>
              <a:rPr lang="id-ID" dirty="0" smtClean="0"/>
              <a:t>A</a:t>
            </a:r>
            <a:r>
              <a:rPr lang="en-US" dirty="0" err="1" smtClean="0"/>
              <a:t>nalysis</a:t>
            </a:r>
            <a:r>
              <a:rPr lang="en-US" dirty="0" smtClean="0"/>
              <a:t> </a:t>
            </a:r>
            <a:r>
              <a:rPr lang="id-ID" dirty="0" smtClean="0"/>
              <a:t>B</a:t>
            </a:r>
            <a:r>
              <a:rPr lang="en-US" dirty="0" err="1" smtClean="0"/>
              <a:t>ased</a:t>
            </a:r>
            <a:r>
              <a:rPr lang="en-US" dirty="0" smtClean="0"/>
              <a:t>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en-US" dirty="0" smtClean="0"/>
              <a:t>on </a:t>
            </a:r>
            <a:r>
              <a:rPr lang="id-ID" dirty="0"/>
              <a:t>D</a:t>
            </a:r>
            <a:r>
              <a:rPr lang="en-US" dirty="0" err="1" smtClean="0"/>
              <a:t>emographics</a:t>
            </a:r>
            <a:r>
              <a:rPr lang="id-ID" dirty="0" smtClean="0"/>
              <a:t/>
            </a:r>
            <a:br>
              <a:rPr lang="id-ID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8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908"/>
          </a:xfrm>
        </p:spPr>
        <p:txBody>
          <a:bodyPr>
            <a:noAutofit/>
          </a:bodyPr>
          <a:lstStyle/>
          <a:p>
            <a:r>
              <a:rPr lang="id-ID" sz="3200" dirty="0" smtClean="0"/>
              <a:t>Hillary Clinton</a:t>
            </a:r>
            <a:br>
              <a:rPr lang="id-ID" sz="3200" dirty="0" smtClean="0"/>
            </a:br>
            <a:r>
              <a:rPr lang="en-US" sz="3200" dirty="0" smtClean="0"/>
              <a:t>White and Unemployment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29" y="1698171"/>
            <a:ext cx="8908779" cy="4491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67799" y="2076994"/>
            <a:ext cx="2061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grafik</a:t>
            </a:r>
            <a:r>
              <a:rPr lang="en-US" dirty="0" smtClean="0"/>
              <a:t> data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Hillary </a:t>
            </a:r>
            <a:r>
              <a:rPr lang="en-US" dirty="0" err="1" smtClean="0"/>
              <a:t>berada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i="1" dirty="0" smtClean="0"/>
              <a:t>demography</a:t>
            </a:r>
            <a:r>
              <a:rPr lang="en-US" dirty="0" smtClean="0"/>
              <a:t> </a:t>
            </a:r>
            <a:r>
              <a:rPr lang="en-US" dirty="0" err="1" smtClean="0"/>
              <a:t>penduduk</a:t>
            </a:r>
            <a:r>
              <a:rPr lang="en-US" dirty="0" smtClean="0"/>
              <a:t> 50-70% </a:t>
            </a:r>
            <a:r>
              <a:rPr lang="en-US" dirty="0" err="1" smtClean="0"/>
              <a:t>berkulit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id-ID" dirty="0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pengangguran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rendah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12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840"/>
          </a:xfrm>
        </p:spPr>
        <p:txBody>
          <a:bodyPr>
            <a:normAutofit fontScale="90000"/>
          </a:bodyPr>
          <a:lstStyle/>
          <a:p>
            <a:r>
              <a:rPr lang="id-ID" sz="3600" dirty="0"/>
              <a:t>Hillary Clinton</a:t>
            </a:r>
            <a:br>
              <a:rPr lang="id-ID" sz="3600" dirty="0"/>
            </a:br>
            <a:r>
              <a:rPr lang="en-US" sz="3600" dirty="0" smtClean="0"/>
              <a:t>White vs Female people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9" y="1201783"/>
            <a:ext cx="8249738" cy="5303403"/>
          </a:xfrm>
        </p:spPr>
      </p:pic>
      <p:sp>
        <p:nvSpPr>
          <p:cNvPr id="5" name="TextBox 4"/>
          <p:cNvSpPr txBox="1"/>
          <p:nvPr/>
        </p:nvSpPr>
        <p:spPr>
          <a:xfrm>
            <a:off x="9172304" y="1787411"/>
            <a:ext cx="2181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kategori</a:t>
            </a:r>
            <a:r>
              <a:rPr lang="en-US" dirty="0" smtClean="0"/>
              <a:t> </a:t>
            </a:r>
            <a:r>
              <a:rPr lang="en-US" i="1" dirty="0" smtClean="0"/>
              <a:t>white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female people </a:t>
            </a:r>
            <a:r>
              <a:rPr lang="id-ID" dirty="0" smtClean="0"/>
              <a:t>Pemilih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id-ID" dirty="0" smtClean="0"/>
              <a:t>Hillary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</a:t>
            </a:r>
            <a:r>
              <a:rPr lang="en-US" dirty="0" err="1" smtClean="0"/>
              <a:t>didemografi</a:t>
            </a:r>
            <a:r>
              <a:rPr lang="en-US" dirty="0" smtClean="0"/>
              <a:t> </a:t>
            </a:r>
            <a:r>
              <a:rPr lang="en-US" dirty="0" err="1" smtClean="0"/>
              <a:t>penduduk</a:t>
            </a:r>
            <a:r>
              <a:rPr lang="en-US" dirty="0"/>
              <a:t> </a:t>
            </a:r>
            <a:r>
              <a:rPr lang="en-US" i="1" dirty="0" smtClean="0"/>
              <a:t>white</a:t>
            </a:r>
            <a:r>
              <a:rPr lang="id-ID" i="1" dirty="0" smtClean="0"/>
              <a:t> people</a:t>
            </a:r>
            <a:r>
              <a:rPr lang="en-US" i="1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id-ID" dirty="0" smtClean="0"/>
              <a:t>kelompok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id-ID" dirty="0" smtClean="0"/>
              <a:t>di angka</a:t>
            </a:r>
            <a:r>
              <a:rPr lang="en-US" dirty="0" smtClean="0"/>
              <a:t> </a:t>
            </a:r>
            <a:r>
              <a:rPr lang="en-US" dirty="0" smtClean="0"/>
              <a:t>51-52%</a:t>
            </a:r>
            <a:endParaRPr lang="id-ID" dirty="0" smtClean="0"/>
          </a:p>
        </p:txBody>
      </p:sp>
    </p:spTree>
    <p:extLst>
      <p:ext uri="{BB962C8B-B14F-4D97-AF65-F5344CB8AC3E}">
        <p14:creationId xmlns:p14="http://schemas.microsoft.com/office/powerpoint/2010/main" val="17301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344"/>
          </a:xfrm>
        </p:spPr>
        <p:txBody>
          <a:bodyPr>
            <a:normAutofit fontScale="90000"/>
          </a:bodyPr>
          <a:lstStyle/>
          <a:p>
            <a:r>
              <a:rPr lang="id-ID" sz="3600" dirty="0"/>
              <a:t>Hillary Clinton</a:t>
            </a:r>
            <a:br>
              <a:rPr lang="id-ID" sz="3600" dirty="0"/>
            </a:br>
            <a:r>
              <a:rPr lang="en-US" sz="3600" dirty="0" smtClean="0"/>
              <a:t>Bachelors and Income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9" y="2013416"/>
            <a:ext cx="8639220" cy="4152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1369" y="2952206"/>
            <a:ext cx="3050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id-ID" dirty="0" smtClean="0"/>
              <a:t>berpendidikan dan tergolong kelompok </a:t>
            </a:r>
            <a:r>
              <a:rPr lang="en-US" i="1" dirty="0" smtClean="0"/>
              <a:t>Middle Class </a:t>
            </a:r>
            <a:r>
              <a:rPr lang="id-ID" dirty="0" smtClean="0"/>
              <a:t>pemilih</a:t>
            </a:r>
            <a:r>
              <a:rPr lang="en-US" dirty="0" smtClean="0"/>
              <a:t> Hillary </a:t>
            </a:r>
            <a:r>
              <a:rPr lang="id-ID" dirty="0" smtClean="0"/>
              <a:t>berhasil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new jersey, Maryland, </a:t>
            </a:r>
            <a:r>
              <a:rPr lang="en-US" dirty="0" err="1" smtClean="0"/>
              <a:t>dan</a:t>
            </a:r>
            <a:r>
              <a:rPr lang="en-US" dirty="0" smtClean="0"/>
              <a:t> Connecticut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Donald Trump</a:t>
            </a: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en-US" sz="3200" dirty="0" smtClean="0"/>
              <a:t>White and Female People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13872" y="2541287"/>
            <a:ext cx="2439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Wanita berkulit Putih juga mayoritas memilih </a:t>
            </a:r>
            <a:r>
              <a:rPr lang="en-US" dirty="0" smtClean="0"/>
              <a:t>Trump</a:t>
            </a:r>
            <a:r>
              <a:rPr lang="id-ID" dirty="0" smtClean="0"/>
              <a:t>, namun masih imbang dengan pemilih Hillary dikelompok wanita berkulit putih</a:t>
            </a:r>
            <a:r>
              <a:rPr lang="en-US" dirty="0" smtClean="0"/>
              <a:t> </a:t>
            </a:r>
            <a:r>
              <a:rPr lang="id-ID" dirty="0" smtClean="0"/>
              <a:t>diangka</a:t>
            </a:r>
            <a:r>
              <a:rPr lang="en-US" dirty="0" smtClean="0"/>
              <a:t> 50%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5" y="1429567"/>
            <a:ext cx="8096794" cy="52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 fontScale="90000"/>
          </a:bodyPr>
          <a:lstStyle/>
          <a:p>
            <a:r>
              <a:rPr lang="en-US" dirty="0"/>
              <a:t>Donald Trump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en-US" dirty="0" smtClean="0"/>
              <a:t>White vs Latino People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1" y="1879106"/>
            <a:ext cx="8598006" cy="445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4184" y="2397033"/>
            <a:ext cx="30218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Secara etnis </a:t>
            </a:r>
            <a:r>
              <a:rPr lang="id-ID" dirty="0"/>
              <a:t>p</a:t>
            </a:r>
            <a:r>
              <a:rPr lang="en-US" dirty="0" err="1" smtClean="0"/>
              <a:t>emilih</a:t>
            </a:r>
            <a:r>
              <a:rPr lang="en-US" dirty="0" smtClean="0"/>
              <a:t> Donald Trump </a:t>
            </a:r>
            <a:r>
              <a:rPr lang="id-ID" dirty="0" smtClean="0"/>
              <a:t>mayoritas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kalangan</a:t>
            </a:r>
            <a:r>
              <a:rPr lang="en-US" dirty="0" smtClean="0"/>
              <a:t> </a:t>
            </a:r>
            <a:r>
              <a:rPr lang="en-US" dirty="0" err="1" smtClean="0"/>
              <a:t>ku</a:t>
            </a:r>
            <a:r>
              <a:rPr lang="id-ID" dirty="0" smtClean="0"/>
              <a:t>l</a:t>
            </a:r>
            <a:r>
              <a:rPr lang="en-US" dirty="0" smtClean="0"/>
              <a:t>it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tersebar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me</a:t>
            </a:r>
            <a:r>
              <a:rPr lang="id-ID" dirty="0" smtClean="0"/>
              <a:t>rata </a:t>
            </a:r>
            <a:r>
              <a:rPr lang="id-ID" dirty="0" smtClean="0"/>
              <a:t>diatas 50% suara </a:t>
            </a:r>
            <a:r>
              <a:rPr lang="en-US" dirty="0" err="1" smtClean="0"/>
              <a:t>disetiap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Namun</a:t>
            </a:r>
            <a:r>
              <a:rPr lang="en-US" dirty="0" smtClean="0"/>
              <a:t>, </a:t>
            </a:r>
            <a:r>
              <a:rPr lang="en-US" dirty="0" err="1" smtClean="0"/>
              <a:t>pemilih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r>
              <a:rPr lang="en-US" i="1" dirty="0" smtClean="0"/>
              <a:t>Hispanic</a:t>
            </a:r>
            <a:r>
              <a:rPr lang="en-US" dirty="0" smtClean="0"/>
              <a:t> </a:t>
            </a:r>
            <a:r>
              <a:rPr lang="id-ID" i="1" dirty="0" smtClean="0"/>
              <a:t>group</a:t>
            </a:r>
            <a:r>
              <a:rPr lang="id-ID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California </a:t>
            </a:r>
            <a:r>
              <a:rPr lang="en-US" dirty="0" err="1" smtClean="0"/>
              <a:t>dan</a:t>
            </a:r>
            <a:r>
              <a:rPr lang="en-US" dirty="0" smtClean="0"/>
              <a:t> New Mexico,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sekitar</a:t>
            </a:r>
            <a:r>
              <a:rPr lang="en-US" dirty="0" smtClean="0"/>
              <a:t> </a:t>
            </a:r>
            <a:r>
              <a:rPr lang="id-ID" dirty="0" smtClean="0"/>
              <a:t>36-48</a:t>
            </a:r>
            <a:r>
              <a:rPr lang="en-US" dirty="0" smtClean="0"/>
              <a:t>%</a:t>
            </a:r>
            <a:r>
              <a:rPr lang="id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601"/>
          </a:xfrm>
        </p:spPr>
        <p:txBody>
          <a:bodyPr/>
          <a:lstStyle/>
          <a:p>
            <a:r>
              <a:rPr lang="en-US" sz="3200" dirty="0"/>
              <a:t>Donald Trump</a:t>
            </a: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en-US" sz="3200" dirty="0" smtClean="0"/>
              <a:t>White and Unemployment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8" y="2133291"/>
            <a:ext cx="9364382" cy="4420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4420" y="2756263"/>
            <a:ext cx="21975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Donald Trump mendapatkan suara terbanyak yang </a:t>
            </a:r>
            <a:r>
              <a:rPr lang="id-ID" dirty="0" smtClean="0"/>
              <a:t>juga berasal dari kelompok kulit </a:t>
            </a:r>
            <a:r>
              <a:rPr lang="id-ID" dirty="0" smtClean="0"/>
              <a:t>putih diangka diatas 80% dengan tingkat pengangguran yang rendah.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InterMezzo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200" dirty="0" smtClean="0"/>
              <a:t>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demokrasi</a:t>
            </a:r>
            <a:r>
              <a:rPr lang="en-US" sz="2200" dirty="0"/>
              <a:t> yang </a:t>
            </a:r>
            <a:r>
              <a:rPr lang="en-US" sz="2200" dirty="0" err="1"/>
              <a:t>representatif</a:t>
            </a:r>
            <a:r>
              <a:rPr lang="en-US" sz="2200" dirty="0"/>
              <a:t> </a:t>
            </a:r>
            <a:r>
              <a:rPr lang="en-US" sz="2200" dirty="0" err="1"/>
              <a:t>sejak</a:t>
            </a:r>
            <a:r>
              <a:rPr lang="en-US" sz="2200" dirty="0"/>
              <a:t> </a:t>
            </a:r>
            <a:r>
              <a:rPr lang="en-US" sz="2200" dirty="0" err="1"/>
              <a:t>pengesahan</a:t>
            </a:r>
            <a:r>
              <a:rPr lang="en-US" sz="2200" dirty="0"/>
              <a:t> </a:t>
            </a:r>
            <a:r>
              <a:rPr lang="en-US" sz="2200" dirty="0" err="1"/>
              <a:t>Konstitusi</a:t>
            </a:r>
            <a:r>
              <a:rPr lang="en-US" sz="2200" dirty="0"/>
              <a:t> 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tahun</a:t>
            </a:r>
            <a:r>
              <a:rPr lang="en-US" sz="2200" dirty="0"/>
              <a:t> 1787, </a:t>
            </a:r>
            <a:r>
              <a:rPr lang="en-US" sz="2200" dirty="0" err="1"/>
              <a:t>Walaupun</a:t>
            </a:r>
            <a:r>
              <a:rPr lang="en-US" sz="2200" dirty="0"/>
              <a:t> </a:t>
            </a:r>
            <a:r>
              <a:rPr lang="en-US" sz="2200" dirty="0" err="1"/>
              <a:t>tradisi</a:t>
            </a:r>
            <a:r>
              <a:rPr lang="en-US" sz="2200" dirty="0"/>
              <a:t>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era </a:t>
            </a:r>
            <a:r>
              <a:rPr lang="en-US" sz="2200" dirty="0" err="1"/>
              <a:t>kolonial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dipengaruhi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Inggris</a:t>
            </a:r>
            <a:r>
              <a:rPr lang="en-US" sz="2200" dirty="0"/>
              <a:t>. Proses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masa Amerika modern </a:t>
            </a:r>
            <a:r>
              <a:rPr lang="en-US" sz="2200" dirty="0" err="1"/>
              <a:t>berlangsung</a:t>
            </a:r>
            <a:r>
              <a:rPr lang="en-US" sz="2200" dirty="0"/>
              <a:t> di </a:t>
            </a:r>
            <a:r>
              <a:rPr lang="en-US" sz="2200" dirty="0" err="1"/>
              <a:t>tingkat</a:t>
            </a:r>
            <a:r>
              <a:rPr lang="en-US" sz="2200" dirty="0"/>
              <a:t> federal,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bagian</a:t>
            </a:r>
            <a:r>
              <a:rPr lang="en-US" sz="2200" dirty="0"/>
              <a:t>,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lokal</a:t>
            </a:r>
            <a:r>
              <a:rPr lang="en-US" sz="2200" dirty="0"/>
              <a:t>. </a:t>
            </a:r>
            <a:r>
              <a:rPr lang="en-US" sz="2200" dirty="0" err="1"/>
              <a:t>Pemerintah</a:t>
            </a:r>
            <a:r>
              <a:rPr lang="en-US" sz="2200" dirty="0"/>
              <a:t> </a:t>
            </a:r>
            <a:r>
              <a:rPr lang="en-US" sz="2200" dirty="0" err="1"/>
              <a:t>menjamin</a:t>
            </a:r>
            <a:r>
              <a:rPr lang="en-US" sz="2200" dirty="0"/>
              <a:t> </a:t>
            </a:r>
            <a:r>
              <a:rPr lang="en-US" sz="2200" dirty="0" err="1"/>
              <a:t>hak</a:t>
            </a:r>
            <a:r>
              <a:rPr lang="en-US" sz="2200" dirty="0"/>
              <a:t>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warga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Amerika yang </a:t>
            </a:r>
            <a:r>
              <a:rPr lang="en-US" sz="2200" dirty="0" err="1"/>
              <a:t>berusia</a:t>
            </a:r>
            <a:r>
              <a:rPr lang="en-US" sz="2200" dirty="0"/>
              <a:t> 18 </a:t>
            </a:r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 smtClean="0"/>
              <a:t>atas</a:t>
            </a:r>
            <a:r>
              <a:rPr lang="en-US" sz="2200" dirty="0" smtClean="0"/>
              <a:t>.</a:t>
            </a:r>
            <a:endParaRPr lang="en-US" sz="2100" dirty="0" smtClean="0"/>
          </a:p>
          <a:p>
            <a:pPr algn="just"/>
            <a:r>
              <a:rPr lang="en-US" sz="2100" dirty="0" err="1" smtClean="0"/>
              <a:t>Pilpres</a:t>
            </a:r>
            <a:r>
              <a:rPr lang="en-US" sz="2100" dirty="0" smtClean="0"/>
              <a:t> </a:t>
            </a:r>
            <a:r>
              <a:rPr lang="en-US" sz="2100" dirty="0" err="1" smtClean="0"/>
              <a:t>menggunakan</a:t>
            </a:r>
            <a:r>
              <a:rPr lang="en-US" sz="2100" dirty="0" smtClean="0"/>
              <a:t> </a:t>
            </a:r>
            <a:r>
              <a:rPr lang="en-US" sz="2100" dirty="0" err="1" smtClean="0"/>
              <a:t>sistem</a:t>
            </a:r>
            <a:r>
              <a:rPr lang="en-US" sz="2100" dirty="0" smtClean="0"/>
              <a:t> yang </a:t>
            </a:r>
            <a:r>
              <a:rPr lang="en-US" sz="2100" dirty="0" err="1" smtClean="0"/>
              <a:t>biasa</a:t>
            </a:r>
            <a:r>
              <a:rPr lang="en-US" sz="2100" dirty="0" smtClean="0"/>
              <a:t> </a:t>
            </a:r>
            <a:r>
              <a:rPr lang="en-US" sz="2100" dirty="0" err="1" smtClean="0"/>
              <a:t>disebut</a:t>
            </a:r>
            <a:r>
              <a:rPr lang="en-US" sz="2100" dirty="0" smtClean="0"/>
              <a:t> electoral college yang </a:t>
            </a:r>
            <a:r>
              <a:rPr lang="en-US" sz="2100" dirty="0" err="1" smtClean="0"/>
              <a:t>pada</a:t>
            </a:r>
            <a:r>
              <a:rPr lang="en-US" sz="2100" dirty="0" smtClean="0"/>
              <a:t> </a:t>
            </a:r>
            <a:r>
              <a:rPr lang="en-US" sz="2100" dirty="0" err="1" smtClean="0"/>
              <a:t>intinya</a:t>
            </a:r>
            <a:r>
              <a:rPr lang="en-US" sz="2100" dirty="0" smtClean="0"/>
              <a:t> </a:t>
            </a:r>
            <a:r>
              <a:rPr lang="en-US" sz="2100" dirty="0" err="1" smtClean="0"/>
              <a:t>adalah</a:t>
            </a:r>
            <a:r>
              <a:rPr lang="en-US" sz="2100" dirty="0" smtClean="0"/>
              <a:t> </a:t>
            </a:r>
            <a:r>
              <a:rPr lang="en-US" sz="2100" dirty="0" err="1" smtClean="0"/>
              <a:t>sekelompok</a:t>
            </a:r>
            <a:r>
              <a:rPr lang="en-US" sz="2100" dirty="0" smtClean="0"/>
              <a:t> orang yang </a:t>
            </a:r>
            <a:r>
              <a:rPr lang="en-US" sz="2100" dirty="0" err="1" smtClean="0"/>
              <a:t>memilih</a:t>
            </a:r>
            <a:r>
              <a:rPr lang="en-US" sz="2100" dirty="0" smtClean="0"/>
              <a:t> </a:t>
            </a:r>
            <a:r>
              <a:rPr lang="en-US" sz="2100" dirty="0" err="1" smtClean="0"/>
              <a:t>pemenang</a:t>
            </a:r>
            <a:r>
              <a:rPr lang="en-US" sz="2100" dirty="0" smtClean="0"/>
              <a:t>. </a:t>
            </a:r>
            <a:r>
              <a:rPr lang="en-US" sz="2100" dirty="0" err="1" smtClean="0"/>
              <a:t>Jumlahnya</a:t>
            </a:r>
            <a:r>
              <a:rPr lang="en-US" sz="2100" dirty="0" smtClean="0"/>
              <a:t> 538 </a:t>
            </a:r>
            <a:r>
              <a:rPr lang="en-US" sz="2100" dirty="0" err="1" smtClean="0"/>
              <a:t>dan</a:t>
            </a:r>
            <a:r>
              <a:rPr lang="en-US" sz="2100" dirty="0" smtClean="0"/>
              <a:t> </a:t>
            </a:r>
            <a:r>
              <a:rPr lang="en-US" sz="2100" dirty="0" err="1" smtClean="0"/>
              <a:t>untuk</a:t>
            </a:r>
            <a:r>
              <a:rPr lang="en-US" sz="2100" dirty="0" smtClean="0"/>
              <a:t> </a:t>
            </a:r>
            <a:r>
              <a:rPr lang="en-US" sz="2100" dirty="0" err="1" smtClean="0"/>
              <a:t>menjadi</a:t>
            </a:r>
            <a:r>
              <a:rPr lang="en-US" sz="2100" dirty="0" smtClean="0"/>
              <a:t> </a:t>
            </a:r>
            <a:r>
              <a:rPr lang="en-US" sz="2100" dirty="0" err="1" smtClean="0"/>
              <a:t>presiden</a:t>
            </a:r>
            <a:r>
              <a:rPr lang="en-US" sz="2100" dirty="0" smtClean="0"/>
              <a:t> </a:t>
            </a:r>
            <a:r>
              <a:rPr lang="en-US" sz="2100" dirty="0" err="1" smtClean="0"/>
              <a:t>seorang</a:t>
            </a:r>
            <a:r>
              <a:rPr lang="en-US" sz="2100" dirty="0" smtClean="0"/>
              <a:t> </a:t>
            </a:r>
            <a:r>
              <a:rPr lang="en-US" sz="2100" dirty="0" err="1" smtClean="0"/>
              <a:t>calon</a:t>
            </a:r>
            <a:r>
              <a:rPr lang="en-US" sz="2100" dirty="0" smtClean="0"/>
              <a:t> </a:t>
            </a:r>
            <a:r>
              <a:rPr lang="en-US" sz="2100" dirty="0" err="1" smtClean="0"/>
              <a:t>harus</a:t>
            </a:r>
            <a:r>
              <a:rPr lang="en-US" sz="2100" dirty="0" smtClean="0"/>
              <a:t> </a:t>
            </a:r>
            <a:r>
              <a:rPr lang="en-US" sz="2100" dirty="0" err="1" smtClean="0"/>
              <a:t>mendapatkan</a:t>
            </a:r>
            <a:r>
              <a:rPr lang="en-US" sz="2100" dirty="0" smtClean="0"/>
              <a:t> </a:t>
            </a:r>
            <a:r>
              <a:rPr lang="en-US" sz="2100" dirty="0" err="1" smtClean="0"/>
              <a:t>setidaknya</a:t>
            </a:r>
            <a:r>
              <a:rPr lang="en-US" sz="2100" dirty="0" smtClean="0"/>
              <a:t> 270.</a:t>
            </a:r>
          </a:p>
          <a:p>
            <a:pPr algn="just"/>
            <a:r>
              <a:rPr lang="en-US" sz="2100" dirty="0" err="1" smtClean="0"/>
              <a:t>Setiap</a:t>
            </a:r>
            <a:r>
              <a:rPr lang="en-US" sz="2100" dirty="0" smtClean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punya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'elector' yang </a:t>
            </a:r>
            <a:r>
              <a:rPr lang="en-US" sz="2100" dirty="0" err="1"/>
              <a:t>didasarkan</a:t>
            </a:r>
            <a:r>
              <a:rPr lang="en-US" sz="2100" dirty="0"/>
              <a:t>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populasi</a:t>
            </a:r>
            <a:r>
              <a:rPr lang="en-US" sz="2100" dirty="0"/>
              <a:t>. </a:t>
            </a:r>
            <a:r>
              <a:rPr lang="en-US" sz="2100" dirty="0" err="1"/>
              <a:t>Ketika</a:t>
            </a:r>
            <a:r>
              <a:rPr lang="en-US" sz="2100" dirty="0"/>
              <a:t> </a:t>
            </a:r>
            <a:r>
              <a:rPr lang="en-US" sz="2100" dirty="0" err="1"/>
              <a:t>seseorang</a:t>
            </a:r>
            <a:r>
              <a:rPr lang="en-US" sz="2100" dirty="0"/>
              <a:t> </a:t>
            </a:r>
            <a:r>
              <a:rPr lang="en-US" sz="2100" dirty="0" err="1"/>
              <a:t>mencoblos</a:t>
            </a:r>
            <a:r>
              <a:rPr lang="en-US" sz="2100" dirty="0"/>
              <a:t>, </a:t>
            </a:r>
            <a:r>
              <a:rPr lang="en-US" sz="2100" dirty="0" err="1"/>
              <a:t>sebenarnya</a:t>
            </a:r>
            <a:r>
              <a:rPr lang="en-US" sz="2100" dirty="0"/>
              <a:t> yang </a:t>
            </a:r>
            <a:r>
              <a:rPr lang="en-US" sz="2100" dirty="0" err="1"/>
              <a:t>mereka</a:t>
            </a:r>
            <a:r>
              <a:rPr lang="en-US" sz="2100" dirty="0"/>
              <a:t> </a:t>
            </a:r>
            <a:r>
              <a:rPr lang="en-US" sz="2100" dirty="0" err="1"/>
              <a:t>pilih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elector </a:t>
            </a:r>
            <a:r>
              <a:rPr lang="en-US" sz="2100" dirty="0" err="1"/>
              <a:t>ini</a:t>
            </a:r>
            <a:r>
              <a:rPr lang="en-US" sz="2100" dirty="0"/>
              <a:t>. Elector </a:t>
            </a:r>
            <a:r>
              <a:rPr lang="en-US" sz="2100" dirty="0" err="1"/>
              <a:t>ini</a:t>
            </a:r>
            <a:r>
              <a:rPr lang="en-US" sz="2100" dirty="0"/>
              <a:t> </a:t>
            </a:r>
            <a:r>
              <a:rPr lang="en-US" sz="2100" dirty="0" err="1"/>
              <a:t>sudah</a:t>
            </a:r>
            <a:r>
              <a:rPr lang="en-US" sz="2100" dirty="0"/>
              <a:t> </a:t>
            </a:r>
            <a:r>
              <a:rPr lang="en-US" sz="2100" dirty="0" err="1"/>
              <a:t>diketahui</a:t>
            </a:r>
            <a:r>
              <a:rPr lang="en-US" sz="2100" dirty="0"/>
              <a:t> </a:t>
            </a:r>
            <a:r>
              <a:rPr lang="en-US" sz="2100" dirty="0" err="1"/>
              <a:t>posisinya</a:t>
            </a:r>
            <a:r>
              <a:rPr lang="en-US" sz="2100" dirty="0"/>
              <a:t>, </a:t>
            </a:r>
            <a:r>
              <a:rPr lang="en-US" sz="2100" dirty="0" err="1"/>
              <a:t>apakah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memilih</a:t>
            </a:r>
            <a:r>
              <a:rPr lang="en-US" sz="2100" dirty="0"/>
              <a:t> Clinton </a:t>
            </a:r>
            <a:r>
              <a:rPr lang="en-US" sz="2100" dirty="0" err="1"/>
              <a:t>atau</a:t>
            </a:r>
            <a:r>
              <a:rPr lang="en-US" sz="2100" dirty="0"/>
              <a:t> Trump</a:t>
            </a:r>
            <a:r>
              <a:rPr lang="en-US" sz="2100" dirty="0" smtClean="0"/>
              <a:t>.</a:t>
            </a:r>
            <a:endParaRPr lang="en-US" sz="2100" dirty="0"/>
          </a:p>
          <a:p>
            <a:pPr algn="just"/>
            <a:r>
              <a:rPr lang="en-US" sz="2100" dirty="0"/>
              <a:t>Yang </a:t>
            </a:r>
            <a:r>
              <a:rPr lang="en-US" sz="2100" dirty="0" err="1"/>
              <a:t>menarik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, di </a:t>
            </a:r>
            <a:r>
              <a:rPr lang="en-US" sz="2100" dirty="0" err="1"/>
              <a:t>hampir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(</a:t>
            </a:r>
            <a:r>
              <a:rPr lang="en-US" sz="2100" dirty="0" err="1"/>
              <a:t>Kecuali</a:t>
            </a:r>
            <a:r>
              <a:rPr lang="en-US" sz="2100" dirty="0"/>
              <a:t> Nebraska </a:t>
            </a:r>
            <a:r>
              <a:rPr lang="en-US" sz="2100" dirty="0" err="1"/>
              <a:t>dan</a:t>
            </a:r>
            <a:r>
              <a:rPr lang="en-US" sz="2100" dirty="0"/>
              <a:t> Maine), </a:t>
            </a:r>
            <a:r>
              <a:rPr lang="en-US" sz="2100" dirty="0" err="1"/>
              <a:t>berlaku</a:t>
            </a:r>
            <a:r>
              <a:rPr lang="en-US" sz="2100" dirty="0"/>
              <a:t> </a:t>
            </a:r>
            <a:r>
              <a:rPr lang="en-US" sz="2100" dirty="0" err="1"/>
              <a:t>prinsip</a:t>
            </a:r>
            <a:r>
              <a:rPr lang="en-US" sz="2100" dirty="0"/>
              <a:t> the winners takes all </a:t>
            </a:r>
            <a:r>
              <a:rPr lang="en-US" sz="2100" dirty="0" err="1"/>
              <a:t>yaitu</a:t>
            </a:r>
            <a:r>
              <a:rPr lang="en-US" sz="2100" dirty="0"/>
              <a:t> </a:t>
            </a:r>
            <a:r>
              <a:rPr lang="en-US" sz="2100" dirty="0" err="1"/>
              <a:t>pemenang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mendapatkan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elector di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tersebut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en-US" dirty="0"/>
              <a:t>Fraction of Votes by </a:t>
            </a:r>
            <a:r>
              <a:rPr lang="en-US" dirty="0" smtClean="0"/>
              <a:t>State</a:t>
            </a:r>
            <a:br>
              <a:rPr lang="en-US" dirty="0" smtClean="0"/>
            </a:br>
            <a:r>
              <a:rPr lang="en-US" sz="2200" dirty="0" smtClean="0"/>
              <a:t>based </a:t>
            </a:r>
            <a:r>
              <a:rPr lang="en-US" sz="2200" dirty="0"/>
              <a:t>on income, </a:t>
            </a:r>
            <a:r>
              <a:rPr lang="en-US" sz="2200" dirty="0" smtClean="0"/>
              <a:t>Education, and ethnicity: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60" y="1530929"/>
            <a:ext cx="8828080" cy="49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37" y="627017"/>
            <a:ext cx="9860935" cy="5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966"/>
          </a:xfrm>
        </p:spPr>
        <p:txBody>
          <a:bodyPr>
            <a:normAutofit fontScale="90000"/>
          </a:bodyPr>
          <a:lstStyle/>
          <a:p>
            <a:r>
              <a:rPr lang="id-ID" sz="2800" dirty="0" smtClean="0"/>
              <a:t>P</a:t>
            </a:r>
            <a:r>
              <a:rPr lang="en-US" sz="2800" dirty="0" err="1" smtClean="0"/>
              <a:t>ercentage</a:t>
            </a:r>
            <a:r>
              <a:rPr lang="en-US" sz="2800" dirty="0" smtClean="0"/>
              <a:t> </a:t>
            </a:r>
            <a:r>
              <a:rPr lang="en-US" sz="2800" dirty="0"/>
              <a:t>of fraction votes each state between </a:t>
            </a:r>
            <a:r>
              <a:rPr lang="en-US" sz="2800" dirty="0" smtClean="0"/>
              <a:t>candidates</a:t>
            </a:r>
            <a:r>
              <a:rPr lang="id-ID" sz="2800" dirty="0" smtClean="0"/>
              <a:t> </a:t>
            </a:r>
            <a:br>
              <a:rPr lang="id-ID" sz="2800" dirty="0" smtClean="0"/>
            </a:br>
            <a:r>
              <a:rPr lang="id-ID" sz="2800" dirty="0" smtClean="0"/>
              <a:t>Hillary Clinton vs Donal Trump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63" y="1058092"/>
            <a:ext cx="9073274" cy="52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40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id-ID" sz="2800" dirty="0" smtClean="0"/>
              <a:t>P</a:t>
            </a:r>
            <a:r>
              <a:rPr lang="en-US" sz="2800" dirty="0" err="1" smtClean="0"/>
              <a:t>ercentage</a:t>
            </a:r>
            <a:r>
              <a:rPr lang="en-US" sz="2800" dirty="0" smtClean="0"/>
              <a:t> </a:t>
            </a:r>
            <a:r>
              <a:rPr lang="en-US" sz="2800" dirty="0"/>
              <a:t>of the total national votes of each state between </a:t>
            </a:r>
            <a:r>
              <a:rPr lang="en-US" sz="2800" dirty="0" smtClean="0"/>
              <a:t>candidates</a:t>
            </a:r>
            <a:r>
              <a:rPr lang="id-ID" sz="2800" dirty="0" smtClean="0"/>
              <a:t/>
            </a:r>
            <a:br>
              <a:rPr lang="id-ID" sz="2800" dirty="0" smtClean="0"/>
            </a:br>
            <a:r>
              <a:rPr lang="id-ID" sz="2800" dirty="0" smtClean="0"/>
              <a:t>Hillary Clinton vs Donald Trump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69" y="1162594"/>
            <a:ext cx="9264061" cy="5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3149"/>
          </a:xfrm>
        </p:spPr>
        <p:txBody>
          <a:bodyPr>
            <a:normAutofit fontScale="90000"/>
          </a:bodyPr>
          <a:lstStyle/>
          <a:p>
            <a:r>
              <a:rPr lang="id-ID" sz="2800" dirty="0" smtClean="0"/>
              <a:t>Analysis</a:t>
            </a:r>
            <a:r>
              <a:rPr lang="en-US" dirty="0" smtClean="0"/>
              <a:t> </a:t>
            </a:r>
            <a:r>
              <a:rPr lang="en-US" sz="2800" dirty="0" smtClean="0"/>
              <a:t>based </a:t>
            </a:r>
            <a:r>
              <a:rPr lang="en-US" sz="2800" dirty="0"/>
              <a:t>on income, Education, and ethnicity: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407614"/>
            <a:ext cx="10515600" cy="479724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200" dirty="0" err="1" smtClean="0"/>
              <a:t>Secara</a:t>
            </a:r>
            <a:r>
              <a:rPr lang="en-US" sz="2200" dirty="0" smtClean="0"/>
              <a:t> head to head, </a:t>
            </a:r>
            <a:r>
              <a:rPr lang="en-US" sz="2200" dirty="0" err="1" smtClean="0"/>
              <a:t>dari</a:t>
            </a:r>
            <a:r>
              <a:rPr lang="en-US" sz="2200" dirty="0" smtClean="0"/>
              <a:t> </a:t>
            </a:r>
            <a:r>
              <a:rPr lang="en-US" sz="2200" dirty="0" err="1" smtClean="0"/>
              <a:t>sisi</a:t>
            </a:r>
            <a:r>
              <a:rPr lang="en-US" sz="2200" dirty="0" smtClean="0"/>
              <a:t> Income </a:t>
            </a:r>
            <a:r>
              <a:rPr lang="en-US" sz="2200" dirty="0" err="1" smtClean="0"/>
              <a:t>kecenderungan</a:t>
            </a:r>
            <a:r>
              <a:rPr lang="en-US" sz="2200" dirty="0" smtClean="0"/>
              <a:t> </a:t>
            </a:r>
            <a:r>
              <a:rPr lang="en-US" sz="2200" dirty="0" err="1" smtClean="0"/>
              <a:t>pemilih</a:t>
            </a:r>
            <a:r>
              <a:rPr lang="en-US" sz="2200" dirty="0" smtClean="0"/>
              <a:t> Hillary </a:t>
            </a:r>
            <a:r>
              <a:rPr lang="en-US" sz="2200" dirty="0" err="1" smtClean="0"/>
              <a:t>yaitu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kelompok</a:t>
            </a:r>
            <a:r>
              <a:rPr lang="en-US" sz="2200" dirty="0" smtClean="0"/>
              <a:t> </a:t>
            </a:r>
            <a:r>
              <a:rPr lang="en-US" sz="2200" i="1" dirty="0" smtClean="0"/>
              <a:t>range Mid - Low Income</a:t>
            </a:r>
            <a:r>
              <a:rPr lang="en-US" sz="2200" dirty="0" smtClean="0"/>
              <a:t>,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Trump </a:t>
            </a:r>
            <a:r>
              <a:rPr lang="id-ID" sz="2200" dirty="0" smtClean="0"/>
              <a:t>berada</a:t>
            </a:r>
            <a:r>
              <a:rPr lang="en-US" sz="2200" dirty="0" smtClean="0"/>
              <a:t> </a:t>
            </a:r>
            <a:r>
              <a:rPr lang="en-US" sz="2200" dirty="0" err="1" smtClean="0"/>
              <a:t>dikelompok</a:t>
            </a:r>
            <a:r>
              <a:rPr lang="en-US" sz="2200" dirty="0" smtClean="0"/>
              <a:t> </a:t>
            </a:r>
            <a:r>
              <a:rPr lang="en-US" sz="2200" i="1" dirty="0" smtClean="0"/>
              <a:t>Middle Class</a:t>
            </a:r>
            <a:r>
              <a:rPr lang="id-ID" sz="2200" dirty="0" smtClean="0"/>
              <a:t> bahkan kecenderungannya semakin tinggi penghasilan semakin pemilih untuk memilih </a:t>
            </a:r>
            <a:r>
              <a:rPr lang="id-ID" sz="2200" dirty="0" smtClean="0"/>
              <a:t>Trump </a:t>
            </a:r>
            <a:r>
              <a:rPr lang="id-ID" sz="2200" dirty="0" smtClean="0"/>
              <a:t>walaupun korelasi nya tidak terlalu signifikan, untuk hillary berlaku kebalikannya.</a:t>
            </a:r>
            <a:endParaRPr lang="en-US" sz="2200" dirty="0" smtClean="0"/>
          </a:p>
          <a:p>
            <a:pPr algn="just"/>
            <a:r>
              <a:rPr lang="en-US" sz="2200" dirty="0" err="1" smtClean="0"/>
              <a:t>Sedangkan</a:t>
            </a:r>
            <a:r>
              <a:rPr lang="en-US" sz="2200" dirty="0" smtClean="0"/>
              <a:t> </a:t>
            </a:r>
            <a:r>
              <a:rPr lang="en-US" sz="2200" dirty="0" err="1" smtClean="0"/>
              <a:t>dalam</a:t>
            </a:r>
            <a:r>
              <a:rPr lang="en-US" sz="2200" dirty="0" smtClean="0"/>
              <a:t> </a:t>
            </a:r>
            <a:r>
              <a:rPr lang="id-ID" sz="2200" dirty="0" smtClean="0"/>
              <a:t>kategori</a:t>
            </a:r>
            <a:r>
              <a:rPr lang="en-US" sz="2200" dirty="0" smtClean="0"/>
              <a:t> </a:t>
            </a:r>
            <a:r>
              <a:rPr lang="en-US" sz="2200" dirty="0" err="1" smtClean="0"/>
              <a:t>etnis</a:t>
            </a:r>
            <a:r>
              <a:rPr lang="en-US" sz="2200" dirty="0" smtClean="0"/>
              <a:t>,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id-ID" sz="2200" dirty="0" smtClean="0"/>
              <a:t>kelompok </a:t>
            </a:r>
            <a:r>
              <a:rPr lang="id-ID" sz="2200" i="1" dirty="0" smtClean="0"/>
              <a:t>black</a:t>
            </a:r>
            <a:r>
              <a:rPr lang="id-ID" sz="2200" dirty="0" smtClean="0"/>
              <a:t>, kecenderungannya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Clinton</a:t>
            </a:r>
            <a:r>
              <a:rPr lang="id-ID" sz="2200" dirty="0" smtClean="0"/>
              <a:t>, bahkan korelasi hillary hampir mendekati 1 dibanding trump ,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Hispanic </a:t>
            </a:r>
            <a:r>
              <a:rPr lang="en-US" sz="2200" dirty="0" err="1" smtClean="0"/>
              <a:t>perbedaannya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signifikan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trend </a:t>
            </a:r>
            <a:r>
              <a:rPr lang="en-US" sz="2200" dirty="0" err="1" smtClean="0"/>
              <a:t>nya</a:t>
            </a:r>
            <a:r>
              <a:rPr lang="en-US" sz="2200" dirty="0" smtClean="0"/>
              <a:t> </a:t>
            </a:r>
            <a:r>
              <a:rPr lang="en-US" sz="2200" dirty="0" err="1" smtClean="0"/>
              <a:t>masih</a:t>
            </a:r>
            <a:r>
              <a:rPr lang="en-US" sz="2200" dirty="0" smtClean="0"/>
              <a:t> </a:t>
            </a:r>
            <a:r>
              <a:rPr lang="en-US" sz="2200" dirty="0" err="1" smtClean="0"/>
              <a:t>positif</a:t>
            </a:r>
            <a:r>
              <a:rPr lang="id-ID" sz="2200" dirty="0" smtClean="0"/>
              <a:t> untuk ke 2 pasangan</a:t>
            </a:r>
            <a:r>
              <a:rPr lang="en-US" sz="2200" dirty="0" smtClean="0"/>
              <a:t>. </a:t>
            </a:r>
            <a:r>
              <a:rPr lang="en-US" sz="2200" dirty="0" err="1" smtClean="0"/>
              <a:t>Kampanye</a:t>
            </a:r>
            <a:r>
              <a:rPr lang="en-US" sz="2200" dirty="0" smtClean="0"/>
              <a:t> Trump yang anti-</a:t>
            </a:r>
            <a:r>
              <a:rPr lang="en-US" sz="2200" dirty="0" err="1" smtClean="0"/>
              <a:t>imigran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terlalu</a:t>
            </a:r>
            <a:r>
              <a:rPr lang="en-US" sz="2200" dirty="0" smtClean="0"/>
              <a:t> </a:t>
            </a:r>
            <a:r>
              <a:rPr lang="en-US" sz="2200" dirty="0" err="1" smtClean="0"/>
              <a:t>berpengaruh</a:t>
            </a:r>
            <a:r>
              <a:rPr lang="en-US" sz="2200" dirty="0" smtClean="0"/>
              <a:t> </a:t>
            </a:r>
            <a:r>
              <a:rPr lang="id-ID" sz="2200" dirty="0" smtClean="0"/>
              <a:t>negatif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</a:t>
            </a:r>
            <a:r>
              <a:rPr lang="en-US" sz="2200" dirty="0" err="1" smtClean="0"/>
              <a:t>kelompok</a:t>
            </a:r>
            <a:r>
              <a:rPr lang="en-US" sz="2200" dirty="0" smtClean="0"/>
              <a:t> </a:t>
            </a:r>
            <a:r>
              <a:rPr lang="en-US" sz="2200" i="1" dirty="0" smtClean="0"/>
              <a:t>Hispanic</a:t>
            </a:r>
            <a:r>
              <a:rPr lang="id-ID" sz="2200" dirty="0" smtClean="0"/>
              <a:t>.</a:t>
            </a:r>
            <a:r>
              <a:rPr lang="id-ID" sz="2200" dirty="0"/>
              <a:t> </a:t>
            </a:r>
            <a:r>
              <a:rPr lang="id-ID" sz="2200" dirty="0" smtClean="0"/>
              <a:t>Dan untuk etnis </a:t>
            </a:r>
            <a:r>
              <a:rPr lang="id-ID" sz="2200" i="1" dirty="0" smtClean="0"/>
              <a:t>white</a:t>
            </a:r>
            <a:r>
              <a:rPr lang="id-ID" sz="2200" dirty="0" smtClean="0"/>
              <a:t> kedua pasangan </a:t>
            </a:r>
            <a:r>
              <a:rPr lang="id-ID" sz="2200" dirty="0" smtClean="0"/>
              <a:t>trendlines nya minus atau negatif </a:t>
            </a:r>
            <a:r>
              <a:rPr lang="id-ID" sz="2200" dirty="0" smtClean="0"/>
              <a:t>walaupun tidak terlalu signifikan.</a:t>
            </a:r>
            <a:endParaRPr lang="en-US" sz="2200" dirty="0" smtClean="0"/>
          </a:p>
          <a:p>
            <a:pPr algn="just"/>
            <a:r>
              <a:rPr lang="en-US" sz="2200" dirty="0" err="1" smtClean="0"/>
              <a:t>Kelompok</a:t>
            </a:r>
            <a:r>
              <a:rPr lang="en-US" sz="2200" dirty="0" smtClean="0"/>
              <a:t> </a:t>
            </a:r>
            <a:r>
              <a:rPr lang="en-US" sz="2200" dirty="0" err="1" smtClean="0"/>
              <a:t>Kurang</a:t>
            </a:r>
            <a:r>
              <a:rPr lang="en-US" sz="2200" dirty="0" smtClean="0"/>
              <a:t> </a:t>
            </a:r>
            <a:r>
              <a:rPr lang="en-US" sz="2200" dirty="0" err="1" smtClean="0"/>
              <a:t>mampu</a:t>
            </a:r>
            <a:r>
              <a:rPr lang="en-US" sz="2200" dirty="0" smtClean="0"/>
              <a:t>, </a:t>
            </a:r>
            <a:r>
              <a:rPr lang="en-US" sz="2200" dirty="0" err="1" smtClean="0"/>
              <a:t>Pengangguran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Jenis</a:t>
            </a:r>
            <a:r>
              <a:rPr lang="en-US" sz="2200" dirty="0" smtClean="0"/>
              <a:t> </a:t>
            </a:r>
            <a:r>
              <a:rPr lang="en-US" sz="2200" dirty="0" err="1" smtClean="0"/>
              <a:t>Kelamin</a:t>
            </a:r>
            <a:r>
              <a:rPr lang="en-US" sz="2200" dirty="0" smtClean="0"/>
              <a:t> </a:t>
            </a:r>
            <a:r>
              <a:rPr lang="en-US" sz="2200" dirty="0" err="1" smtClean="0"/>
              <a:t>Wanita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Clinton </a:t>
            </a:r>
            <a:r>
              <a:rPr lang="en-US" sz="2200" dirty="0" err="1" smtClean="0"/>
              <a:t>dibanding</a:t>
            </a:r>
            <a:r>
              <a:rPr lang="en-US" sz="2200" dirty="0" smtClean="0"/>
              <a:t> Donald Trump, </a:t>
            </a:r>
            <a:r>
              <a:rPr lang="en-US" sz="2200" dirty="0" err="1" smtClean="0"/>
              <a:t>hal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id-ID" sz="2200" dirty="0" smtClean="0"/>
              <a:t>secara tidak langsung</a:t>
            </a:r>
            <a:r>
              <a:rPr lang="en-US" sz="2200" dirty="0" smtClean="0"/>
              <a:t> </a:t>
            </a:r>
            <a:r>
              <a:rPr lang="id-ID" sz="2200" dirty="0" smtClean="0"/>
              <a:t>ada relevansi dari</a:t>
            </a:r>
            <a:r>
              <a:rPr lang="en-US" sz="2200" dirty="0" smtClean="0"/>
              <a:t> </a:t>
            </a:r>
            <a:r>
              <a:rPr lang="en-US" sz="2200" dirty="0" err="1" smtClean="0"/>
              <a:t>kampanye</a:t>
            </a:r>
            <a:r>
              <a:rPr lang="en-US" sz="2200" dirty="0"/>
              <a:t> </a:t>
            </a:r>
            <a:r>
              <a:rPr lang="en-US" sz="2200" dirty="0" smtClean="0"/>
              <a:t>Hillary yang </a:t>
            </a:r>
            <a:r>
              <a:rPr lang="en-US" sz="2200" dirty="0" err="1" smtClean="0"/>
              <a:t>akan</a:t>
            </a:r>
            <a:r>
              <a:rPr lang="en-US" sz="2200" dirty="0" smtClean="0"/>
              <a:t> </a:t>
            </a:r>
            <a:r>
              <a:rPr lang="en-US" sz="2200" dirty="0" err="1" smtClean="0"/>
              <a:t>mengajukan</a:t>
            </a:r>
            <a:r>
              <a:rPr lang="en-US" sz="2200" dirty="0" smtClean="0"/>
              <a:t> </a:t>
            </a:r>
            <a:r>
              <a:rPr lang="en-US" sz="2200" dirty="0" err="1" smtClean="0"/>
              <a:t>investasi</a:t>
            </a:r>
            <a:r>
              <a:rPr lang="en-US" sz="2200" dirty="0" smtClean="0"/>
              <a:t> </a:t>
            </a:r>
            <a:r>
              <a:rPr lang="en-US" sz="2200" dirty="0" err="1"/>
              <a:t>publik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mendorong</a:t>
            </a:r>
            <a:r>
              <a:rPr lang="en-US" sz="2200" dirty="0"/>
              <a:t> </a:t>
            </a:r>
            <a:r>
              <a:rPr lang="en-US" sz="2200" dirty="0" err="1"/>
              <a:t>pertumbuhan</a:t>
            </a:r>
            <a:r>
              <a:rPr lang="en-US" sz="2200" dirty="0"/>
              <a:t> </a:t>
            </a:r>
            <a:r>
              <a:rPr lang="en-US" sz="2200" dirty="0" err="1"/>
              <a:t>lapangan</a:t>
            </a:r>
            <a:r>
              <a:rPr lang="en-US" sz="2200" dirty="0"/>
              <a:t> </a:t>
            </a:r>
            <a:r>
              <a:rPr lang="en-US" sz="2200" dirty="0" err="1" smtClean="0"/>
              <a:t>kerja</a:t>
            </a:r>
            <a:r>
              <a:rPr lang="en-US" sz="2200" dirty="0" smtClean="0"/>
              <a:t>, </a:t>
            </a:r>
            <a:r>
              <a:rPr lang="en-US" sz="2200" dirty="0" err="1" smtClean="0"/>
              <a:t>memperkenalkan</a:t>
            </a:r>
            <a:r>
              <a:rPr lang="en-US" sz="2200" dirty="0" smtClean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perpajakan</a:t>
            </a:r>
            <a:r>
              <a:rPr lang="en-US" sz="2200" dirty="0"/>
              <a:t> yang </a:t>
            </a:r>
            <a:r>
              <a:rPr lang="en-US" sz="2200" dirty="0" err="1"/>
              <a:t>adil</a:t>
            </a:r>
            <a:r>
              <a:rPr lang="en-US" sz="2200" dirty="0"/>
              <a:t>, </a:t>
            </a:r>
            <a:r>
              <a:rPr lang="en-US" sz="2200" dirty="0" err="1"/>
              <a:t>menyederhanakan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bahkan</a:t>
            </a:r>
            <a:r>
              <a:rPr lang="en-US" sz="2200" dirty="0"/>
              <a:t> </a:t>
            </a:r>
            <a:r>
              <a:rPr lang="en-US" sz="2200" dirty="0" err="1"/>
              <a:t>menghapus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usaha</a:t>
            </a:r>
            <a:r>
              <a:rPr lang="en-US" sz="2200" dirty="0"/>
              <a:t> </a:t>
            </a:r>
            <a:r>
              <a:rPr lang="en-US" sz="2200" dirty="0" err="1" smtClean="0"/>
              <a:t>kecil</a:t>
            </a:r>
            <a:r>
              <a:rPr lang="id-ID" sz="2200" dirty="0"/>
              <a:t>.</a:t>
            </a:r>
            <a:endParaRPr lang="en-US" sz="2200" dirty="0" smtClean="0"/>
          </a:p>
          <a:p>
            <a:pPr algn="just"/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di </a:t>
            </a:r>
            <a:r>
              <a:rPr lang="id-ID" sz="2200" dirty="0" smtClean="0"/>
              <a:t>demografi masyarakat  berpendidikan</a:t>
            </a:r>
            <a:r>
              <a:rPr lang="en-US" sz="2200" dirty="0" smtClean="0"/>
              <a:t>, </a:t>
            </a:r>
            <a:r>
              <a:rPr lang="id-ID" sz="2200" dirty="0" smtClean="0"/>
              <a:t>kecenderungan masyarakat AS 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Donald Trump</a:t>
            </a:r>
            <a:r>
              <a:rPr lang="id-ID" sz="2200" dirty="0" smtClean="0"/>
              <a:t> dibanding Hillary Clinton hal ini dapat dilihat pada </a:t>
            </a:r>
            <a:r>
              <a:rPr lang="id-ID" sz="2200" i="1" dirty="0" smtClean="0"/>
              <a:t>trend lines</a:t>
            </a:r>
            <a:r>
              <a:rPr lang="id-ID" sz="2200" dirty="0" smtClean="0"/>
              <a:t> trump yang </a:t>
            </a:r>
            <a:r>
              <a:rPr lang="id-ID" sz="2200" dirty="0" smtClean="0"/>
              <a:t>cenderung positif</a:t>
            </a:r>
            <a:r>
              <a:rPr lang="id-ID" sz="220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3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Kesimpulan</a:t>
            </a:r>
            <a:r>
              <a:rPr lang="en-US" sz="3200" dirty="0" smtClean="0"/>
              <a:t> </a:t>
            </a:r>
            <a:r>
              <a:rPr lang="en-US" sz="3200" dirty="0"/>
              <a:t>based on national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id-ID" sz="2000" dirty="0" smtClean="0"/>
              <a:t>suara terbesar</a:t>
            </a:r>
            <a:r>
              <a:rPr lang="en-US" sz="2000" dirty="0" smtClean="0"/>
              <a:t> Donald Trump </a:t>
            </a:r>
            <a:r>
              <a:rPr lang="id-ID" sz="2000" dirty="0" smtClean="0"/>
              <a:t>berada </a:t>
            </a:r>
            <a:r>
              <a:rPr lang="en-US" sz="2000" dirty="0" smtClean="0"/>
              <a:t>di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berikut</a:t>
            </a:r>
            <a:r>
              <a:rPr lang="en-US" sz="2000" dirty="0" smtClean="0"/>
              <a:t>:</a:t>
            </a:r>
          </a:p>
          <a:p>
            <a:pPr marL="0" indent="0" algn="just">
              <a:buNone/>
            </a:pPr>
            <a:r>
              <a:rPr lang="en-US" sz="2000" dirty="0" smtClean="0"/>
              <a:t>   </a:t>
            </a:r>
            <a:r>
              <a:rPr lang="id-ID" sz="2000" dirty="0" smtClean="0"/>
              <a:t> </a:t>
            </a:r>
            <a:r>
              <a:rPr lang="en-US" sz="2000" dirty="0" smtClean="0"/>
              <a:t>Ohio, Alabama, </a:t>
            </a:r>
            <a:r>
              <a:rPr lang="en-US" sz="2000" dirty="0" err="1" smtClean="0"/>
              <a:t>Massachuset,Illinois,California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Michigan</a:t>
            </a:r>
          </a:p>
          <a:p>
            <a:pPr algn="just"/>
            <a:r>
              <a:rPr lang="en-US" sz="2000" dirty="0" smtClean="0"/>
              <a:t>Hillary Clinton :</a:t>
            </a:r>
          </a:p>
          <a:p>
            <a:pPr marL="0" indent="0" algn="just">
              <a:buNone/>
            </a:pPr>
            <a:r>
              <a:rPr lang="en-US" sz="2000" dirty="0"/>
              <a:t> </a:t>
            </a:r>
            <a:r>
              <a:rPr lang="en-US" sz="2000" dirty="0" smtClean="0"/>
              <a:t>  California, Illinois, New York, </a:t>
            </a:r>
            <a:r>
              <a:rPr lang="en-US" sz="2000" dirty="0" err="1" smtClean="0"/>
              <a:t>Massachussets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Texas</a:t>
            </a:r>
          </a:p>
          <a:p>
            <a:pPr marL="0" indent="0" algn="just">
              <a:buNone/>
            </a:pPr>
            <a:r>
              <a:rPr lang="en-US" sz="2000" dirty="0" smtClean="0"/>
              <a:t>Hillary </a:t>
            </a:r>
            <a:r>
              <a:rPr lang="en-US" sz="2000" dirty="0" err="1" smtClean="0"/>
              <a:t>berdasarkan</a:t>
            </a:r>
            <a:r>
              <a:rPr lang="en-US" sz="2000" dirty="0" smtClean="0"/>
              <a:t> </a:t>
            </a:r>
            <a:r>
              <a:rPr lang="en-US" sz="2000" dirty="0" err="1" smtClean="0"/>
              <a:t>persentase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dibeberapa</a:t>
            </a:r>
            <a:r>
              <a:rPr lang="en-US" sz="2000" dirty="0" smtClean="0"/>
              <a:t>  </a:t>
            </a:r>
            <a:r>
              <a:rPr lang="id-ID" sz="2000" dirty="0" smtClean="0"/>
              <a:t>n</a:t>
            </a:r>
            <a:r>
              <a:rPr lang="en-US" sz="2000" dirty="0" err="1" smtClean="0"/>
              <a:t>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id-ID" sz="2000" dirty="0" smtClean="0"/>
              <a:t> </a:t>
            </a:r>
            <a:r>
              <a:rPr lang="en-US" sz="2000" dirty="0" smtClean="0"/>
              <a:t>,</a:t>
            </a:r>
            <a:r>
              <a:rPr lang="en-US" sz="2000" dirty="0" err="1" smtClean="0"/>
              <a:t>tetapi</a:t>
            </a:r>
            <a:r>
              <a:rPr lang="en-US" sz="2000" dirty="0" smtClean="0"/>
              <a:t> </a:t>
            </a:r>
            <a:r>
              <a:rPr lang="en-US" sz="2000" dirty="0" err="1" smtClean="0"/>
              <a:t>hanya</a:t>
            </a:r>
            <a:r>
              <a:rPr lang="en-US" sz="2000" dirty="0" smtClean="0"/>
              <a:t> </a:t>
            </a:r>
            <a:r>
              <a:rPr lang="en-US" sz="2000" dirty="0" err="1" smtClean="0"/>
              <a:t>menyumbang</a:t>
            </a:r>
            <a:r>
              <a:rPr lang="en-US" sz="2000" dirty="0" smtClean="0"/>
              <a:t>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0.5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id-ID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Iowa, Colorado, Rhode Island, </a:t>
            </a:r>
            <a:r>
              <a:rPr lang="en-US" sz="2000" dirty="0" err="1" smtClean="0"/>
              <a:t>Tetapi</a:t>
            </a:r>
            <a:r>
              <a:rPr lang="en-US" sz="2000" dirty="0" smtClean="0"/>
              <a:t> Hilary </a:t>
            </a:r>
            <a:r>
              <a:rPr lang="en-US" sz="2000" dirty="0" err="1" smtClean="0"/>
              <a:t>juga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di 4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termasuk</a:t>
            </a:r>
            <a:r>
              <a:rPr lang="en-US" sz="2000" dirty="0" smtClean="0"/>
              <a:t> </a:t>
            </a:r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en-US" sz="2000" dirty="0" err="1" smtClean="0"/>
              <a:t>terbesar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,</a:t>
            </a:r>
            <a:r>
              <a:rPr lang="id-ID" sz="2000" dirty="0" smtClean="0"/>
              <a:t> </a:t>
            </a:r>
            <a:r>
              <a:rPr lang="en-US" sz="2000" dirty="0" err="1" smtClean="0"/>
              <a:t>sedangkan</a:t>
            </a:r>
            <a:r>
              <a:rPr lang="en-US" sz="2000" dirty="0" smtClean="0"/>
              <a:t> Trump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dibanyak</a:t>
            </a:r>
            <a:r>
              <a:rPr lang="en-US" sz="2000" dirty="0" smtClean="0"/>
              <a:t>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meskipun</a:t>
            </a:r>
            <a:r>
              <a:rPr lang="en-US" sz="2000" dirty="0" smtClean="0"/>
              <a:t> rata-rata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1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rata-rata 2,34 %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di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state.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834" y="2795451"/>
            <a:ext cx="6740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            </a:t>
            </a:r>
            <a:r>
              <a:rPr lang="id-ID" sz="4800" dirty="0" smtClean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25605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760"/>
            <a:ext cx="10515600" cy="58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Problem Identification:</a:t>
            </a:r>
            <a:endParaRPr lang="id-ID" dirty="0" smtClean="0"/>
          </a:p>
          <a:p>
            <a:pPr marL="0" indent="0">
              <a:buNone/>
            </a:pPr>
            <a:endParaRPr lang="id-ID" dirty="0" smtClean="0"/>
          </a:p>
          <a:p>
            <a:r>
              <a:rPr lang="id-ID" dirty="0" smtClean="0"/>
              <a:t>3 Negara bagian belum memiliki suara pada kandidat Republican</a:t>
            </a:r>
            <a:endParaRPr lang="en-US" dirty="0" smtClean="0"/>
          </a:p>
          <a:p>
            <a:r>
              <a:rPr lang="id-ID" dirty="0" smtClean="0"/>
              <a:t>Dengan menggunakan model machine learning, akan diprediksi suara</a:t>
            </a:r>
            <a:r>
              <a:rPr lang="en-US" dirty="0" smtClean="0"/>
              <a:t> </a:t>
            </a:r>
            <a:r>
              <a:rPr lang="id-ID" dirty="0" smtClean="0"/>
              <a:t>di </a:t>
            </a:r>
            <a:r>
              <a:rPr lang="en-US" dirty="0" smtClean="0"/>
              <a:t>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id-ID" dirty="0" smtClean="0"/>
              <a:t>.</a:t>
            </a:r>
          </a:p>
          <a:p>
            <a:r>
              <a:rPr lang="id-ID" dirty="0" smtClean="0"/>
              <a:t>Model yang akan digunakan yaitu Linear Regression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id-ID" dirty="0" smtClean="0"/>
              <a:t>pengujian dari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dibeberapa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lain</a:t>
            </a:r>
            <a:r>
              <a:rPr lang="id-ID" dirty="0" smtClean="0"/>
              <a:t>, dan akan di ujicoba dengan beberapa model, diantaranya linear regression, Lasso, Ridge, Elastic Net , Random Forest Regressor, dan akan dipilih model yang terbaik yang nilai prediksi mendekati nilai sebenarnya. </a:t>
            </a:r>
          </a:p>
          <a:p>
            <a:r>
              <a:rPr lang="id-ID" dirty="0" smtClean="0"/>
              <a:t>Suara yang akan diprediksi adalah suara dari kandidat Republik, Trump dan Ted Cruz.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16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id-ID" dirty="0" smtClean="0"/>
              <a:t>Setiap </a:t>
            </a:r>
            <a:r>
              <a:rPr lang="en-US" dirty="0" smtClean="0"/>
              <a:t>Model</a:t>
            </a:r>
            <a:r>
              <a:rPr lang="id-ID" dirty="0" smtClean="0"/>
              <a:t> Prediksi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779943"/>
            <a:ext cx="9819042" cy="3892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85560" y="1931761"/>
              <a:ext cx="1545120" cy="1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9720" y="1868401"/>
                <a:ext cx="1576800" cy="1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69" y="301449"/>
            <a:ext cx="8287907" cy="3172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776" y="3473717"/>
            <a:ext cx="4953691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Presiden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empat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,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AS </a:t>
            </a:r>
            <a:r>
              <a:rPr lang="en-US" sz="1800" dirty="0" err="1"/>
              <a:t>digelar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Selasa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Senin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bulan</a:t>
            </a:r>
            <a:r>
              <a:rPr lang="en-US" sz="1800" dirty="0"/>
              <a:t> November.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tahapan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Amerika </a:t>
            </a:r>
            <a:r>
              <a:rPr lang="en-US" sz="1800" dirty="0" err="1"/>
              <a:t>Serikat</a:t>
            </a:r>
            <a:r>
              <a:rPr lang="en-US" sz="18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Negara-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endParaRPr lang="en-US" dirty="0"/>
          </a:p>
          <a:p>
            <a:pPr algn="just"/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ajang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diseleksi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Kampanye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berkampanye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pemilih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November.</a:t>
            </a:r>
          </a:p>
          <a:p>
            <a:pPr algn="just"/>
            <a:r>
              <a:rPr lang="en-US" dirty="0"/>
              <a:t>Electoral college.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yang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popular vote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Konstitusi</a:t>
            </a:r>
            <a:r>
              <a:rPr lang="en-US" dirty="0"/>
              <a:t> AS </a:t>
            </a:r>
            <a:r>
              <a:rPr lang="en-US" dirty="0" err="1"/>
              <a:t>mensyaratkan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proses Electoral college,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elector (</a:t>
            </a:r>
            <a:r>
              <a:rPr lang="en-US" dirty="0" err="1"/>
              <a:t>sekelompok</a:t>
            </a:r>
            <a:r>
              <a:rPr lang="en-US" dirty="0"/>
              <a:t> orang yang </a:t>
            </a:r>
            <a:r>
              <a:rPr lang="en-US" dirty="0" err="1"/>
              <a:t>terpilih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wakilnya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popular vote </a:t>
            </a:r>
            <a:r>
              <a:rPr lang="en-US" dirty="0" err="1"/>
              <a:t>dilakukan</a:t>
            </a:r>
            <a:r>
              <a:rPr lang="en-US" dirty="0"/>
              <a:t>. Electoral college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Desember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Senin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Rabu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1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92" y="1553846"/>
            <a:ext cx="7064829" cy="523149"/>
          </a:xfrm>
        </p:spPr>
        <p:txBody>
          <a:bodyPr>
            <a:noAutofit/>
          </a:bodyPr>
          <a:lstStyle/>
          <a:p>
            <a:r>
              <a:rPr lang="id-ID" sz="3200" dirty="0" smtClean="0"/>
              <a:t>Kesimpulan pada pengujian setiap model</a:t>
            </a:r>
            <a:endParaRPr lang="en-US" sz="32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851263" y="3014346"/>
            <a:ext cx="987334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400" dirty="0" smtClean="0"/>
              <a:t>Setelah diujicoba</a:t>
            </a:r>
            <a:r>
              <a:rPr lang="en-US" sz="2400" dirty="0" smtClean="0"/>
              <a:t> </a:t>
            </a:r>
            <a:r>
              <a:rPr lang="id-ID" sz="2400" dirty="0" smtClean="0"/>
              <a:t>d</a:t>
            </a:r>
            <a:r>
              <a:rPr lang="en-US" sz="2400" dirty="0" err="1" smtClean="0"/>
              <a:t>ari</a:t>
            </a:r>
            <a:r>
              <a:rPr lang="en-US" sz="2400" dirty="0" smtClean="0"/>
              <a:t> </a:t>
            </a:r>
            <a:r>
              <a:rPr lang="en-US" sz="2400" dirty="0" err="1" smtClean="0"/>
              <a:t>kelima</a:t>
            </a:r>
            <a:r>
              <a:rPr lang="en-US" sz="2400" dirty="0" smtClean="0"/>
              <a:t> model </a:t>
            </a:r>
            <a:r>
              <a:rPr lang="en-US" sz="2400" dirty="0" err="1" smtClean="0"/>
              <a:t>tersebut</a:t>
            </a:r>
            <a:r>
              <a:rPr lang="en-US" sz="2400" dirty="0" smtClean="0"/>
              <a:t> ,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dilihat</a:t>
            </a:r>
            <a:r>
              <a:rPr lang="en-US" sz="2400" dirty="0" smtClean="0"/>
              <a:t> </a:t>
            </a:r>
            <a:r>
              <a:rPr lang="en-US" sz="2400" dirty="0" err="1" smtClean="0"/>
              <a:t>bahwa</a:t>
            </a:r>
            <a:r>
              <a:rPr lang="en-US" sz="2400" dirty="0" smtClean="0"/>
              <a:t> model yang </a:t>
            </a:r>
            <a:r>
              <a:rPr lang="en-US" sz="2400" dirty="0" err="1" smtClean="0"/>
              <a:t>terbaik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yang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prediksi</a:t>
            </a:r>
            <a:r>
              <a:rPr lang="en-US" sz="2400" dirty="0" smtClean="0"/>
              <a:t> </a:t>
            </a:r>
            <a:r>
              <a:rPr lang="en-US" sz="2400" dirty="0" err="1" smtClean="0"/>
              <a:t>nya</a:t>
            </a:r>
            <a:r>
              <a:rPr lang="en-US" sz="2400" dirty="0" smtClean="0"/>
              <a:t> </a:t>
            </a:r>
            <a:r>
              <a:rPr lang="en-US" sz="2400" dirty="0" err="1" smtClean="0"/>
              <a:t>mendekati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aktual</a:t>
            </a:r>
            <a:r>
              <a:rPr lang="en-US" sz="2400" dirty="0" smtClean="0"/>
              <a:t>. Dan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beberapa</a:t>
            </a:r>
            <a:r>
              <a:rPr lang="en-US" sz="2400" dirty="0" smtClean="0"/>
              <a:t> </a:t>
            </a:r>
            <a:r>
              <a:rPr lang="en-US" sz="2400" dirty="0" smtClean="0"/>
              <a:t>model</a:t>
            </a:r>
            <a:r>
              <a:rPr lang="id-ID" sz="2400" dirty="0" smtClean="0"/>
              <a:t>,</a:t>
            </a:r>
            <a:r>
              <a:rPr lang="en-US" sz="2400" dirty="0" smtClean="0"/>
              <a:t> </a:t>
            </a:r>
            <a:r>
              <a:rPr lang="id-ID" sz="2400" dirty="0" smtClean="0"/>
              <a:t>dipilih </a:t>
            </a:r>
            <a:r>
              <a:rPr lang="en-US" sz="2400" dirty="0" smtClean="0"/>
              <a:t>model </a:t>
            </a:r>
            <a:r>
              <a:rPr lang="en-US" sz="2400" dirty="0" err="1" smtClean="0"/>
              <a:t>pertama</a:t>
            </a:r>
            <a:r>
              <a:rPr lang="en-US" sz="2400" dirty="0" smtClean="0"/>
              <a:t> </a:t>
            </a:r>
            <a:r>
              <a:rPr lang="en-US" sz="2400" dirty="0" err="1" smtClean="0"/>
              <a:t>yaitu</a:t>
            </a:r>
            <a:r>
              <a:rPr lang="en-US" sz="2400" dirty="0" smtClean="0"/>
              <a:t> Random Forest </a:t>
            </a:r>
            <a:r>
              <a:rPr lang="en-US" sz="2400" dirty="0" err="1" smtClean="0"/>
              <a:t>Regressor</a:t>
            </a:r>
            <a:r>
              <a:rPr lang="id-ID" sz="2400" dirty="0"/>
              <a:t> </a:t>
            </a:r>
            <a:r>
              <a:rPr lang="id-ID" sz="2400" dirty="0" smtClean="0"/>
              <a:t>dengan tingkat akurasi terbaik dibanding 4 model lainnya.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52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Train </a:t>
            </a:r>
            <a:r>
              <a:rPr lang="en-US" sz="3200" dirty="0" err="1" smtClean="0"/>
              <a:t>Akurasi</a:t>
            </a:r>
            <a:r>
              <a:rPr lang="en-US" sz="3200" dirty="0" smtClean="0"/>
              <a:t> score </a:t>
            </a:r>
            <a:r>
              <a:rPr lang="id-ID" sz="3200" dirty="0" smtClean="0"/>
              <a:t>pada </a:t>
            </a:r>
            <a:r>
              <a:rPr lang="en-US" sz="3200" dirty="0" smtClean="0"/>
              <a:t>2 </a:t>
            </a:r>
            <a:r>
              <a:rPr lang="en-US" sz="3200" dirty="0" err="1" smtClean="0"/>
              <a:t>kandidat</a:t>
            </a:r>
            <a:r>
              <a:rPr lang="id-ID" sz="3200" dirty="0" smtClean="0"/>
              <a:t> dari</a:t>
            </a:r>
            <a:r>
              <a:rPr lang="en-US" sz="3200" dirty="0" smtClean="0"/>
              <a:t> Republican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738" y="2390504"/>
            <a:ext cx="4315940" cy="2037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2390504"/>
            <a:ext cx="5312114" cy="22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Hasil</a:t>
            </a:r>
            <a:r>
              <a:rPr lang="en-US" sz="3200" dirty="0" smtClean="0"/>
              <a:t> </a:t>
            </a:r>
            <a:r>
              <a:rPr lang="en-US" sz="3200" dirty="0" err="1" smtClean="0"/>
              <a:t>Prediksi</a:t>
            </a:r>
            <a:r>
              <a:rPr lang="en-US" sz="3200" dirty="0" smtClean="0"/>
              <a:t> </a:t>
            </a:r>
            <a:r>
              <a:rPr lang="id-ID" sz="3200" dirty="0" smtClean="0"/>
              <a:t>suara dari</a:t>
            </a:r>
            <a:r>
              <a:rPr lang="en-US" sz="3200" dirty="0" smtClean="0"/>
              <a:t>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Ted Cruz</a:t>
            </a:r>
            <a:br>
              <a:rPr lang="en-US" sz="3200" dirty="0" smtClean="0"/>
            </a:b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Evaluation Metrics </a:t>
            </a:r>
            <a:r>
              <a:rPr lang="id-ID" sz="3200" dirty="0" smtClean="0"/>
              <a:t>pada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1490"/>
            <a:ext cx="8311928" cy="4591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944" y="2129476"/>
            <a:ext cx="2756262" cy="1459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944" y="3896707"/>
            <a:ext cx="2756262" cy="12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</a:t>
            </a:r>
            <a:r>
              <a:rPr lang="id-ID" sz="3200" dirty="0" smtClean="0"/>
              <a:t>suara dari</a:t>
            </a:r>
            <a:r>
              <a:rPr lang="en-US" sz="3200" dirty="0" smtClean="0"/>
              <a:t> </a:t>
            </a:r>
            <a:r>
              <a:rPr lang="en-US" sz="3200" dirty="0" err="1"/>
              <a:t>kandidat</a:t>
            </a:r>
            <a:r>
              <a:rPr lang="en-US" sz="3200" dirty="0"/>
              <a:t> </a:t>
            </a:r>
            <a:r>
              <a:rPr lang="en-US" sz="3200" dirty="0" smtClean="0"/>
              <a:t>Donald Trump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</a:t>
            </a:r>
            <a:r>
              <a:rPr lang="en-US" sz="3200" dirty="0" smtClean="0"/>
              <a:t>Metrics </a:t>
            </a:r>
            <a:r>
              <a:rPr lang="id-ID" sz="3200" dirty="0" smtClean="0"/>
              <a:t>pada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673" y="1690688"/>
            <a:ext cx="856907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31" y="3304903"/>
            <a:ext cx="2546435" cy="2737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131" y="1690688"/>
            <a:ext cx="2496054" cy="12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972"/>
          </a:xfrm>
        </p:spPr>
        <p:txBody>
          <a:bodyPr>
            <a:normAutofit/>
          </a:bodyPr>
          <a:lstStyle/>
          <a:p>
            <a:r>
              <a:rPr lang="id-ID" sz="3600" dirty="0" smtClean="0"/>
              <a:t>Hasil Prediksi Trump dan Ted Cruz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31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Dari </a:t>
                </a:r>
                <a:r>
                  <a:rPr lang="en-US" sz="2400" dirty="0" err="1" smtClean="0"/>
                  <a:t>hasil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prediksi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kandidat</a:t>
                </a:r>
                <a:r>
                  <a:rPr lang="en-US" sz="2400" dirty="0" smtClean="0"/>
                  <a:t> Ted Cruz</a:t>
                </a:r>
                <a:r>
                  <a:rPr lang="id-ID" sz="2400" dirty="0" smtClean="0"/>
                  <a:t>, Selisih skor dari 5 bagian adalah 0,01 % – 0,05 %</a:t>
                </a:r>
                <a:r>
                  <a:rPr lang="en-US" sz="2400" dirty="0" smtClean="0"/>
                  <a:t> </a:t>
                </a:r>
                <a:r>
                  <a:rPr lang="id-ID" sz="2400" dirty="0" smtClean="0"/>
                  <a:t>dan </a:t>
                </a:r>
                <a:r>
                  <a:rPr lang="en-US" sz="2400" dirty="0" smtClean="0"/>
                  <a:t>paling </a:t>
                </a:r>
                <a:r>
                  <a:rPr lang="en-US" sz="2400" dirty="0" err="1" smtClean="0"/>
                  <a:t>akurat</a:t>
                </a:r>
                <a:r>
                  <a:rPr lang="en-US" sz="2400" dirty="0" smtClean="0"/>
                  <a:t> di 3 </a:t>
                </a:r>
                <a:r>
                  <a:rPr lang="en-US" sz="2400" dirty="0" err="1" smtClean="0"/>
                  <a:t>negara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bagian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sampel</a:t>
                </a:r>
                <a:r>
                  <a:rPr lang="id-ID" sz="2400" dirty="0" smtClean="0"/>
                  <a:t>, yakni Arizona, Maryland, dan Arizona, dengan R2 score mencapai </a:t>
                </a:r>
                <a:r>
                  <a:rPr lang="id-ID" sz="2400" dirty="0" smtClean="0"/>
                  <a:t>0.79 dan max error 0.059</a:t>
                </a:r>
                <a:endParaRPr lang="id-ID" sz="2400" dirty="0" smtClean="0"/>
              </a:p>
              <a:p>
                <a:pPr algn="just"/>
                <a:r>
                  <a:rPr lang="en-US" sz="2400" dirty="0"/>
                  <a:t>Dari </a:t>
                </a:r>
                <a:r>
                  <a:rPr lang="en-US" sz="2400" dirty="0" err="1"/>
                  <a:t>hasil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prediksi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kandidat</a:t>
                </a:r>
                <a:r>
                  <a:rPr lang="en-US" sz="2400" dirty="0"/>
                  <a:t> Donald Trump, </a:t>
                </a:r>
                <a:r>
                  <a:rPr lang="en-US" sz="2400" dirty="0" err="1"/>
                  <a:t>selisih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berkisar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antar</a:t>
                </a:r>
                <a:r>
                  <a:rPr lang="en-US" sz="2400" dirty="0"/>
                  <a:t> 0,01- 0.064 %,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13 </a:t>
                </a:r>
                <a:r>
                  <a:rPr lang="en-US" sz="2400" dirty="0" err="1"/>
                  <a:t>negara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bagian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sampel</a:t>
                </a:r>
                <a:r>
                  <a:rPr lang="en-US" sz="2400" dirty="0"/>
                  <a:t>, 8 </a:t>
                </a:r>
                <a:r>
                  <a:rPr lang="en-US" sz="2400" dirty="0" err="1"/>
                  <a:t>negara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bagian</a:t>
                </a:r>
                <a:r>
                  <a:rPr lang="en-US" sz="2400" dirty="0" smtClean="0"/>
                  <a:t> </a:t>
                </a:r>
                <a:r>
                  <a:rPr lang="id-ID" sz="2400" dirty="0" smtClean="0"/>
                  <a:t>selisih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angka</a:t>
                </a:r>
                <a:r>
                  <a:rPr lang="en-US" sz="2400" dirty="0"/>
                  <a:t> paling </a:t>
                </a:r>
                <a:r>
                  <a:rPr lang="en-US" sz="2400" dirty="0" err="1"/>
                  <a:t>akurat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yaitu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 smtClean="0"/>
                  <a:t> 0,01</a:t>
                </a:r>
                <a:r>
                  <a:rPr lang="id-ID" sz="2400" dirty="0" smtClean="0"/>
                  <a:t> % .</a:t>
                </a:r>
              </a:p>
              <a:p>
                <a:pPr marL="0" indent="0" algn="just">
                  <a:buNone/>
                </a:pPr>
                <a:r>
                  <a:rPr lang="id-ID" sz="2400" dirty="0"/>
                  <a:t> </a:t>
                </a:r>
                <a:r>
                  <a:rPr lang="id-ID" sz="2400" dirty="0" smtClean="0"/>
                  <a:t>  max score pada model trump adalah 0.064% dengan R2 score 0.88</a:t>
                </a:r>
                <a:endParaRPr lang="en-US" sz="2400" dirty="0"/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31004"/>
              </a:xfrm>
              <a:prstGeom prst="rect">
                <a:avLst/>
              </a:prstGeom>
              <a:blipFill>
                <a:blip r:embed="rId2"/>
                <a:stretch>
                  <a:fillRect l="-812" t="-3125" r="-870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 smtClean="0"/>
              <a:t>Prediksi</a:t>
            </a:r>
            <a:r>
              <a:rPr lang="en-US" sz="3200" dirty="0" smtClean="0"/>
              <a:t> </a:t>
            </a:r>
            <a:r>
              <a:rPr lang="id-ID" sz="3200" dirty="0" smtClean="0"/>
              <a:t>kandidat</a:t>
            </a:r>
            <a:r>
              <a:rPr lang="en-US" sz="3200" dirty="0" smtClean="0"/>
              <a:t> Donald Trump di </a:t>
            </a:r>
            <a:r>
              <a:rPr lang="id-ID" sz="3200" dirty="0" smtClean="0"/>
              <a:t>3 </a:t>
            </a:r>
            <a:r>
              <a:rPr lang="en-US" sz="3200" dirty="0" smtClean="0"/>
              <a:t>Negara </a:t>
            </a:r>
            <a:r>
              <a:rPr lang="en-US" sz="3200" dirty="0" err="1" smtClean="0"/>
              <a:t>Bagian</a:t>
            </a:r>
            <a:r>
              <a:rPr lang="en-US" sz="3200" dirty="0" smtClean="0"/>
              <a:t> </a:t>
            </a: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en-US" sz="3200" dirty="0" smtClean="0"/>
              <a:t>yang </a:t>
            </a:r>
            <a:r>
              <a:rPr lang="en-US" sz="3200" dirty="0" err="1" smtClean="0"/>
              <a:t>belum</a:t>
            </a:r>
            <a:r>
              <a:rPr lang="en-US" sz="3200" dirty="0" smtClean="0"/>
              <a:t>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suara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216" y="1988595"/>
            <a:ext cx="5180364" cy="395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03" y="1988595"/>
            <a:ext cx="3012620" cy="13039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99366" y="3539585"/>
            <a:ext cx="4454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Ketiga</a:t>
            </a:r>
            <a:r>
              <a:rPr lang="en-US" dirty="0" smtClean="0"/>
              <a:t> Negara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id-ID" dirty="0" smtClean="0"/>
              <a:t>Colorado, Maine dan North Dakota,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Trump. Dan </a:t>
            </a:r>
            <a:r>
              <a:rPr lang="en-US" dirty="0" err="1" smtClean="0"/>
              <a:t>prediksi</a:t>
            </a:r>
            <a:r>
              <a:rPr lang="id-ID" dirty="0" smtClean="0"/>
              <a:t> pada semua negara bagian yang telah memiliki suara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pembanding</a:t>
            </a:r>
            <a:r>
              <a:rPr lang="en-US" dirty="0" smtClean="0"/>
              <a:t> </a:t>
            </a:r>
            <a:r>
              <a:rPr lang="en-US" dirty="0" err="1" smtClean="0"/>
              <a:t>seberapa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model yang </a:t>
            </a:r>
            <a:r>
              <a:rPr lang="en-US" dirty="0" err="1" smtClean="0"/>
              <a:t>dipakai</a:t>
            </a:r>
            <a:r>
              <a:rPr lang="en-US" dirty="0" smtClean="0"/>
              <a:t> </a:t>
            </a:r>
            <a:r>
              <a:rPr lang="en-US" dirty="0" smtClean="0"/>
              <a:t>.</a:t>
            </a:r>
            <a:r>
              <a:rPr lang="id-ID" dirty="0" smtClean="0"/>
              <a:t> Dari hasil prediksi 3 negar bagian tersebut, Trump hanya memenangkan suara di negara Bagian Colorado yakni sebesar 55% suara.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91" y="2350680"/>
            <a:ext cx="10515600" cy="2587080"/>
          </a:xfrm>
        </p:spPr>
        <p:txBody>
          <a:bodyPr/>
          <a:lstStyle/>
          <a:p>
            <a:pPr algn="ctr"/>
            <a:r>
              <a:rPr lang="id-ID" dirty="0" smtClean="0"/>
              <a:t>Prediksi Donald Trump untuk </a:t>
            </a:r>
            <a:br>
              <a:rPr lang="id-ID" dirty="0" smtClean="0"/>
            </a:br>
            <a:r>
              <a:rPr lang="id-ID" dirty="0" smtClean="0"/>
              <a:t>model LASSO, RIDGE, ELASTIC NET </a:t>
            </a:r>
            <a:br>
              <a:rPr lang="id-ID" dirty="0" smtClean="0"/>
            </a:br>
            <a:r>
              <a:rPr lang="id-ID" dirty="0" smtClean="0"/>
              <a:t>dan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</a:t>
            </a:r>
            <a:r>
              <a:rPr lang="en-US" sz="3200" dirty="0" smtClean="0"/>
              <a:t>LASSO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35" y="1690688"/>
            <a:ext cx="8292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581635" cy="160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02040"/>
            <a:ext cx="2283823" cy="1124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03074"/>
            <a:ext cx="25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Model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r>
              <a:rPr lang="id-ID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</a:t>
            </a:r>
            <a:r>
              <a:rPr lang="id-ID" sz="3200" dirty="0" smtClean="0"/>
              <a:t>Ridge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94" y="1690688"/>
            <a:ext cx="8166706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4" y="1917065"/>
            <a:ext cx="2648320" cy="1600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" y="3743864"/>
            <a:ext cx="2565054" cy="1259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774" y="5003073"/>
            <a:ext cx="256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Lasso,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 smtClean="0"/>
              <a:t>aktual</a:t>
            </a:r>
            <a:r>
              <a:rPr lang="id-ID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25727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Donald Trump's future </a:t>
            </a:r>
            <a:r>
              <a:rPr lang="en-US" dirty="0" smtClean="0"/>
              <a:t>predictions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en-US" dirty="0"/>
              <a:t>in several states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203" y="1619793"/>
            <a:ext cx="8107227" cy="4557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4" y="4582044"/>
            <a:ext cx="1633551" cy="1594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4729" y="4582043"/>
            <a:ext cx="7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Alaska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23" y="1619792"/>
            <a:ext cx="1124107" cy="1047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922" y="409433"/>
            <a:ext cx="1031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US Election 2016 Primaries Result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415" y="5270990"/>
            <a:ext cx="1278291" cy="905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3094" y="5238406"/>
            <a:ext cx="67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Hawaii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7741" y="1619794"/>
            <a:ext cx="2381859" cy="45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317" y="1567544"/>
            <a:ext cx="5747657" cy="4008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5" y="1460406"/>
            <a:ext cx="3519935" cy="1971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055" y="3788229"/>
            <a:ext cx="4441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Dari Hasil prediksi untuk pemilu berikutnya, Donald Trump akan memenangkan suara lebih dari 50% di 3 negara bagian dari 8 sampel negara bagian yaitu Arizona, New Mexico, dan Oregon.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03520" y="2769326"/>
            <a:ext cx="120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</a:t>
            </a:r>
            <a:r>
              <a:rPr lang="en-US" dirty="0" err="1" smtClean="0"/>
              <a:t>ercentage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id-ID" dirty="0" smtClean="0"/>
              <a:t>V</a:t>
            </a:r>
            <a:r>
              <a:rPr lang="en-US" dirty="0" err="1" smtClean="0"/>
              <a:t>otes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Democrat </a:t>
            </a:r>
            <a:r>
              <a:rPr lang="en-US" dirty="0" smtClean="0"/>
              <a:t>vs Republican</a:t>
            </a:r>
            <a:r>
              <a:rPr lang="id-ID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15" y="1905788"/>
            <a:ext cx="4094368" cy="4551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29" y="1905788"/>
            <a:ext cx="3258005" cy="108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29" y="3099538"/>
            <a:ext cx="3848637" cy="1638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29" y="4738067"/>
            <a:ext cx="3686689" cy="1552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8134920" y="6000840"/>
              <a:ext cx="56304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9080" y="5937120"/>
                <a:ext cx="594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8349120" y="4393440"/>
              <a:ext cx="581040" cy="18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33280" y="4330080"/>
                <a:ext cx="61272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0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Autofit/>
          </a:bodyPr>
          <a:lstStyle/>
          <a:p>
            <a:r>
              <a:rPr lang="en-US" sz="3600" dirty="0" err="1"/>
              <a:t>K</a:t>
            </a:r>
            <a:r>
              <a:rPr lang="en-US" sz="3600" dirty="0" err="1" smtClean="0"/>
              <a:t>andidat</a:t>
            </a:r>
            <a:r>
              <a:rPr lang="en-US" sz="3600" dirty="0" smtClean="0"/>
              <a:t> </a:t>
            </a:r>
            <a:r>
              <a:rPr lang="en-US" sz="3600" dirty="0" err="1" smtClean="0"/>
              <a:t>dengan</a:t>
            </a:r>
            <a:r>
              <a:rPr lang="en-US" sz="3600" dirty="0" smtClean="0"/>
              <a:t> voting </a:t>
            </a:r>
            <a:r>
              <a:rPr lang="en-US" sz="3600" dirty="0" err="1" smtClean="0"/>
              <a:t>terbesar</a:t>
            </a:r>
            <a:r>
              <a:rPr lang="en-US" sz="3600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</a:t>
            </a:r>
            <a:r>
              <a:rPr lang="id-ID" sz="3600" dirty="0" smtClean="0"/>
              <a:t/>
            </a:r>
            <a:br>
              <a:rPr lang="id-ID" sz="3600" dirty="0" smtClean="0"/>
            </a:br>
            <a:r>
              <a:rPr lang="en-US" sz="3600" dirty="0" err="1" smtClean="0"/>
              <a:t>masing-masing</a:t>
            </a:r>
            <a:r>
              <a:rPr lang="en-US" sz="3600" dirty="0" smtClean="0"/>
              <a:t> </a:t>
            </a:r>
            <a:r>
              <a:rPr lang="en-US" sz="3600" dirty="0" err="1" smtClean="0"/>
              <a:t>Partai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555" y="1825626"/>
            <a:ext cx="328953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6"/>
            <a:ext cx="2935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id-ID" dirty="0" smtClean="0"/>
              <a:t> s</a:t>
            </a:r>
            <a:r>
              <a:rPr lang="en-US" dirty="0" smtClean="0"/>
              <a:t>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8451" y="1920505"/>
            <a:ext cx="360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21 Features demographics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Features primary dataset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39" y="1920505"/>
            <a:ext cx="1495634" cy="1428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0505"/>
            <a:ext cx="1657581" cy="3448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39" y="4250791"/>
            <a:ext cx="7935432" cy="933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62039" y="3775166"/>
            <a:ext cx="33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 Dictionary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759400" y="3170160"/>
              <a:ext cx="1045080" cy="36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560" y="3106440"/>
                <a:ext cx="107676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2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2913016"/>
            <a:ext cx="2299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46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160827" cy="791322"/>
          </a:xfrm>
        </p:spPr>
        <p:txBody>
          <a:bodyPr/>
          <a:lstStyle/>
          <a:p>
            <a:r>
              <a:rPr lang="id-ID" dirty="0" smtClean="0"/>
              <a:t>Top votes </a:t>
            </a:r>
            <a:r>
              <a:rPr lang="en-US" dirty="0" smtClean="0"/>
              <a:t>Republican</a:t>
            </a:r>
            <a:r>
              <a:rPr lang="id-ID" dirty="0" smtClean="0"/>
              <a:t> candidates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" y="1283404"/>
            <a:ext cx="6667500" cy="42862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95" y="5930537"/>
            <a:ext cx="6644051" cy="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2345</TotalTime>
  <Words>1498</Words>
  <Application>Microsoft Office PowerPoint</Application>
  <PresentationFormat>Widescreen</PresentationFormat>
  <Paragraphs>81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US ELECTION CANDIDATE PREDICT &amp; ANALYSIS</vt:lpstr>
      <vt:lpstr>InterMezzo</vt:lpstr>
      <vt:lpstr>Tahap Pemilihan Presiden Setiap empat tahun, pemilu untuk presiden AS digelar pada Selasa pertama setelah Senin pertama bulan November. Berikut adalah tahapan pemilu presiden Amerika Serikat:</vt:lpstr>
      <vt:lpstr>PowerPoint Presentation</vt:lpstr>
      <vt:lpstr>Percentage of Votes Democrat vs Republican </vt:lpstr>
      <vt:lpstr>Kandidat dengan voting terbesar dari  masing-masing Partai</vt:lpstr>
      <vt:lpstr>Data set</vt:lpstr>
      <vt:lpstr>PowerPoint Presentation</vt:lpstr>
      <vt:lpstr>Top votes Republican candidates</vt:lpstr>
      <vt:lpstr>Top votes Democrat candidates</vt:lpstr>
      <vt:lpstr> The votes of all Republican candidates in each states</vt:lpstr>
      <vt:lpstr> The votes of all Democrat candidates in  each states</vt:lpstr>
      <vt:lpstr>Candidate Analysis Based  on Demographics </vt:lpstr>
      <vt:lpstr>Hillary Clinton White and Unemployment</vt:lpstr>
      <vt:lpstr>Hillary Clinton White vs Female people</vt:lpstr>
      <vt:lpstr>Hillary Clinton Bachelors and Income</vt:lpstr>
      <vt:lpstr>Donald Trump White and Female People</vt:lpstr>
      <vt:lpstr>Donald Trump White vs Latino People</vt:lpstr>
      <vt:lpstr>Donald Trump White and Unemployment</vt:lpstr>
      <vt:lpstr>Fraction of Votes by State based on income, Education, and ethnicity:</vt:lpstr>
      <vt:lpstr>PowerPoint Presentation</vt:lpstr>
      <vt:lpstr>Percentage of fraction votes each state between candidates  Hillary Clinton vs Donal Trump</vt:lpstr>
      <vt:lpstr> Percentage of the total national votes of each state between candidates Hillary Clinton vs Donald Trump</vt:lpstr>
      <vt:lpstr>Analysis based on income, Education, and ethnicity:</vt:lpstr>
      <vt:lpstr>Kesimpulan based on national votes</vt:lpstr>
      <vt:lpstr>PowerPoint Presentation</vt:lpstr>
      <vt:lpstr>PowerPoint Presentation</vt:lpstr>
      <vt:lpstr>Perbandingan Setiap Model Prediksi </vt:lpstr>
      <vt:lpstr>PowerPoint Presentation</vt:lpstr>
      <vt:lpstr>Kesimpulan pada pengujian setiap model</vt:lpstr>
      <vt:lpstr>Train Akurasi score pada 2 kandidat dari Republican</vt:lpstr>
      <vt:lpstr>Hasil Prediksi suara dari kandidat Ted Cruz dan nilai Evaluation Metrics pada model RFR</vt:lpstr>
      <vt:lpstr>Hasil Prediksi suara dari kandidat Donald Trump dan nilai Evaluation Metrics pada Model RFR</vt:lpstr>
      <vt:lpstr>Hasil Prediksi Trump dan Ted Cruz</vt:lpstr>
      <vt:lpstr>Prediksi kandidat Donald Trump di 3 Negara Bagian  yang belum memiliki suara</vt:lpstr>
      <vt:lpstr>Prediksi Donald Trump untuk  model LASSO, RIDGE, ELASTIC NET  dan Linear Regression</vt:lpstr>
      <vt:lpstr>Hasil Prediksi votes kandidat Donald Trump dan nilai Evaluation Metrics dengan Model LASSO</vt:lpstr>
      <vt:lpstr>Hasil Prediksi votes kandidat Donald Trump dan nilai Evaluation Metrics dengan Model Ridge</vt:lpstr>
      <vt:lpstr>Donald Trump's future predictions in several states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</dc:creator>
  <cp:lastModifiedBy>Adam M</cp:lastModifiedBy>
  <cp:revision>73</cp:revision>
  <dcterms:created xsi:type="dcterms:W3CDTF">2020-03-02T08:54:51Z</dcterms:created>
  <dcterms:modified xsi:type="dcterms:W3CDTF">2020-05-05T13:51:59Z</dcterms:modified>
</cp:coreProperties>
</file>